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9" r:id="rId5"/>
    <p:sldId id="276" r:id="rId6"/>
    <p:sldId id="287" r:id="rId7"/>
    <p:sldId id="270" r:id="rId8"/>
    <p:sldId id="296" r:id="rId9"/>
    <p:sldId id="258" r:id="rId10"/>
    <p:sldId id="303" r:id="rId11"/>
    <p:sldId id="302" r:id="rId12"/>
    <p:sldId id="284" r:id="rId13"/>
    <p:sldId id="289" r:id="rId14"/>
    <p:sldId id="290" r:id="rId15"/>
    <p:sldId id="293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83F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7" autoAdjust="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55CE1-159F-4DB8-8A39-48B848407E7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D6D5047E-2FFC-479D-9226-383976E93C94}">
      <dgm:prSet phldrT="[Tekst]"/>
      <dgm:spPr/>
      <dgm:t>
        <a:bodyPr/>
        <a:lstStyle/>
        <a:p>
          <a:r>
            <a:rPr lang="pl-PL" dirty="0" smtClean="0"/>
            <a:t>zielona</a:t>
          </a:r>
          <a:endParaRPr lang="pl-PL" dirty="0"/>
        </a:p>
      </dgm:t>
    </dgm:pt>
    <dgm:pt modelId="{7DD74998-43DB-406B-AE81-D1C693FDFB68}" type="parTrans" cxnId="{8630944C-A00D-429E-B5F3-A4765FFB2126}">
      <dgm:prSet/>
      <dgm:spPr/>
      <dgm:t>
        <a:bodyPr/>
        <a:lstStyle/>
        <a:p>
          <a:endParaRPr lang="pl-PL"/>
        </a:p>
      </dgm:t>
    </dgm:pt>
    <dgm:pt modelId="{CE99B42A-D501-45C3-B5E8-139FFDD2794C}" type="sibTrans" cxnId="{8630944C-A00D-429E-B5F3-A4765FFB2126}">
      <dgm:prSet/>
      <dgm:spPr/>
      <dgm:t>
        <a:bodyPr/>
        <a:lstStyle/>
        <a:p>
          <a:endParaRPr lang="pl-PL"/>
        </a:p>
      </dgm:t>
    </dgm:pt>
    <dgm:pt modelId="{656B627F-4AF3-49FA-A34A-35162386712E}">
      <dgm:prSet phldrT="[Tekst]"/>
      <dgm:spPr/>
      <dgm:t>
        <a:bodyPr/>
        <a:lstStyle/>
        <a:p>
          <a:r>
            <a:rPr lang="pl-PL" dirty="0" smtClean="0"/>
            <a:t>łysa</a:t>
          </a:r>
          <a:endParaRPr lang="pl-PL" dirty="0"/>
        </a:p>
      </dgm:t>
    </dgm:pt>
    <dgm:pt modelId="{7D2D356E-B9DC-4E9B-9C01-E927912B6042}" type="parTrans" cxnId="{CD7B5E8E-73DE-4A7D-A352-A6F7768CEAD0}">
      <dgm:prSet/>
      <dgm:spPr/>
      <dgm:t>
        <a:bodyPr/>
        <a:lstStyle/>
        <a:p>
          <a:endParaRPr lang="pl-PL"/>
        </a:p>
      </dgm:t>
    </dgm:pt>
    <dgm:pt modelId="{7A992452-5692-459D-97DC-BE8718E57A61}" type="sibTrans" cxnId="{CD7B5E8E-73DE-4A7D-A352-A6F7768CEAD0}">
      <dgm:prSet/>
      <dgm:spPr/>
      <dgm:t>
        <a:bodyPr/>
        <a:lstStyle/>
        <a:p>
          <a:endParaRPr lang="pl-PL"/>
        </a:p>
      </dgm:t>
    </dgm:pt>
    <dgm:pt modelId="{364102AE-0B8D-4960-A211-D63A203707A4}">
      <dgm:prSet phldrT="[Tekst]"/>
      <dgm:spPr/>
      <dgm:t>
        <a:bodyPr/>
        <a:lstStyle/>
        <a:p>
          <a:r>
            <a:rPr lang="pl-PL" dirty="0" smtClean="0"/>
            <a:t>jelenia</a:t>
          </a:r>
          <a:endParaRPr lang="pl-PL" dirty="0"/>
        </a:p>
      </dgm:t>
    </dgm:pt>
    <dgm:pt modelId="{C18A119A-5955-4FFF-8080-ED03A3270A1B}" type="parTrans" cxnId="{5BE9F0C3-AAD1-4BEB-928D-B6BD74E355D6}">
      <dgm:prSet/>
      <dgm:spPr/>
      <dgm:t>
        <a:bodyPr/>
        <a:lstStyle/>
        <a:p>
          <a:endParaRPr lang="pl-PL"/>
        </a:p>
      </dgm:t>
    </dgm:pt>
    <dgm:pt modelId="{D77F4B16-8DB8-469A-9D07-9CCFEF53A92C}" type="sibTrans" cxnId="{5BE9F0C3-AAD1-4BEB-928D-B6BD74E355D6}">
      <dgm:prSet/>
      <dgm:spPr/>
      <dgm:t>
        <a:bodyPr/>
        <a:lstStyle/>
        <a:p>
          <a:endParaRPr lang="pl-PL"/>
        </a:p>
      </dgm:t>
    </dgm:pt>
    <dgm:pt modelId="{EF2FECA7-450E-4314-9360-7D7BEC0628B5}">
      <dgm:prSet phldrT="[Tekst]"/>
      <dgm:spPr/>
      <dgm:t>
        <a:bodyPr/>
        <a:lstStyle/>
        <a:p>
          <a:r>
            <a:rPr lang="pl-PL" dirty="0" smtClean="0"/>
            <a:t>?</a:t>
          </a:r>
          <a:endParaRPr lang="pl-PL" dirty="0"/>
        </a:p>
      </dgm:t>
    </dgm:pt>
    <dgm:pt modelId="{AEF4AAC3-00D6-4353-AEB0-E9224B5DC176}" type="parTrans" cxnId="{D9962EA0-DE46-4DAA-8403-21B8A314B3D7}">
      <dgm:prSet/>
      <dgm:spPr/>
      <dgm:t>
        <a:bodyPr/>
        <a:lstStyle/>
        <a:p>
          <a:endParaRPr lang="pl-PL"/>
        </a:p>
      </dgm:t>
    </dgm:pt>
    <dgm:pt modelId="{136BFE80-B712-483A-BB31-3B507DA2A894}" type="sibTrans" cxnId="{D9962EA0-DE46-4DAA-8403-21B8A314B3D7}">
      <dgm:prSet/>
      <dgm:spPr/>
      <dgm:t>
        <a:bodyPr/>
        <a:lstStyle/>
        <a:p>
          <a:endParaRPr lang="pl-PL"/>
        </a:p>
      </dgm:t>
    </dgm:pt>
    <dgm:pt modelId="{B4EA2BF3-5F4C-41FF-90BB-6DFA7B068C53}" type="pres">
      <dgm:prSet presAssocID="{D1F55CE1-159F-4DB8-8A39-48B848407E7D}" presName="Name0" presStyleCnt="0">
        <dgm:presLayoutVars>
          <dgm:dir/>
          <dgm:resizeHandles val="exact"/>
        </dgm:presLayoutVars>
      </dgm:prSet>
      <dgm:spPr/>
    </dgm:pt>
    <dgm:pt modelId="{3BC25082-9653-4603-9458-5E60410C8493}" type="pres">
      <dgm:prSet presAssocID="{D1F55CE1-159F-4DB8-8A39-48B848407E7D}" presName="vNodes" presStyleCnt="0"/>
      <dgm:spPr/>
    </dgm:pt>
    <dgm:pt modelId="{D5F80E62-9BE5-4D54-9BED-7EC8167291E8}" type="pres">
      <dgm:prSet presAssocID="{D6D5047E-2FFC-479D-9226-383976E93C9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3F316F-2684-467E-8B49-8CDBB6E09EE1}" type="pres">
      <dgm:prSet presAssocID="{CE99B42A-D501-45C3-B5E8-139FFDD2794C}" presName="spacerT" presStyleCnt="0"/>
      <dgm:spPr/>
    </dgm:pt>
    <dgm:pt modelId="{15D73BEA-A7E1-4A7E-B354-36870D9C427A}" type="pres">
      <dgm:prSet presAssocID="{CE99B42A-D501-45C3-B5E8-139FFDD2794C}" presName="sibTrans" presStyleLbl="sibTrans2D1" presStyleIdx="0" presStyleCnt="3" custFlipVert="1" custFlipHor="1" custScaleX="11415" custScaleY="6604"/>
      <dgm:spPr/>
      <dgm:t>
        <a:bodyPr/>
        <a:lstStyle/>
        <a:p>
          <a:endParaRPr lang="pl-PL"/>
        </a:p>
      </dgm:t>
    </dgm:pt>
    <dgm:pt modelId="{37AC6BCC-C138-4BD5-9F88-CA3FF390E8A9}" type="pres">
      <dgm:prSet presAssocID="{CE99B42A-D501-45C3-B5E8-139FFDD2794C}" presName="spacerB" presStyleCnt="0"/>
      <dgm:spPr/>
    </dgm:pt>
    <dgm:pt modelId="{BD056B2C-5209-41BB-AEA9-33CEF459A0DE}" type="pres">
      <dgm:prSet presAssocID="{656B627F-4AF3-49FA-A34A-35162386712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AACEE3-6900-4F21-BC78-BF73B98E3B46}" type="pres">
      <dgm:prSet presAssocID="{7A992452-5692-459D-97DC-BE8718E57A61}" presName="spacerT" presStyleCnt="0"/>
      <dgm:spPr/>
    </dgm:pt>
    <dgm:pt modelId="{C1D7B8F4-0D2B-4753-B09A-672F41F5D3FB}" type="pres">
      <dgm:prSet presAssocID="{7A992452-5692-459D-97DC-BE8718E57A61}" presName="sibTrans" presStyleLbl="sibTrans2D1" presStyleIdx="1" presStyleCnt="3" custFlipVert="0" custFlipHor="1" custScaleX="6817" custScaleY="6817"/>
      <dgm:spPr/>
      <dgm:t>
        <a:bodyPr/>
        <a:lstStyle/>
        <a:p>
          <a:endParaRPr lang="pl-PL"/>
        </a:p>
      </dgm:t>
    </dgm:pt>
    <dgm:pt modelId="{C805AC74-1BF2-4D0A-AECF-451BA0A9295A}" type="pres">
      <dgm:prSet presAssocID="{7A992452-5692-459D-97DC-BE8718E57A61}" presName="spacerB" presStyleCnt="0"/>
      <dgm:spPr/>
    </dgm:pt>
    <dgm:pt modelId="{81C669AD-BF18-4E0D-B700-AA9D312869F5}" type="pres">
      <dgm:prSet presAssocID="{364102AE-0B8D-4960-A211-D63A203707A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AD4CD2-3CE5-49A3-B9E9-FADB848DE2C1}" type="pres">
      <dgm:prSet presAssocID="{D1F55CE1-159F-4DB8-8A39-48B848407E7D}" presName="sibTransLast" presStyleLbl="sibTrans2D1" presStyleIdx="2" presStyleCnt="3"/>
      <dgm:spPr/>
      <dgm:t>
        <a:bodyPr/>
        <a:lstStyle/>
        <a:p>
          <a:endParaRPr lang="pl-PL"/>
        </a:p>
      </dgm:t>
    </dgm:pt>
    <dgm:pt modelId="{D0A91FE4-2183-45F7-80FD-9C6D33903D9A}" type="pres">
      <dgm:prSet presAssocID="{D1F55CE1-159F-4DB8-8A39-48B848407E7D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BDF4D08C-A1CD-4401-8CE8-AD1404E111BF}" type="pres">
      <dgm:prSet presAssocID="{D1F55CE1-159F-4DB8-8A39-48B848407E7D}" presName="lastNode" presStyleLbl="node1" presStyleIdx="3" presStyleCnt="4" custScaleX="37905" custScaleY="379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BA920A4-39DF-48D0-8352-D0925D466754}" type="presOf" srcId="{D77F4B16-8DB8-469A-9D07-9CCFEF53A92C}" destId="{99AD4CD2-3CE5-49A3-B9E9-FADB848DE2C1}" srcOrd="0" destOrd="0" presId="urn:microsoft.com/office/officeart/2005/8/layout/equation2"/>
    <dgm:cxn modelId="{CD7B5E8E-73DE-4A7D-A352-A6F7768CEAD0}" srcId="{D1F55CE1-159F-4DB8-8A39-48B848407E7D}" destId="{656B627F-4AF3-49FA-A34A-35162386712E}" srcOrd="1" destOrd="0" parTransId="{7D2D356E-B9DC-4E9B-9C01-E927912B6042}" sibTransId="{7A992452-5692-459D-97DC-BE8718E57A61}"/>
    <dgm:cxn modelId="{D9962EA0-DE46-4DAA-8403-21B8A314B3D7}" srcId="{D1F55CE1-159F-4DB8-8A39-48B848407E7D}" destId="{EF2FECA7-450E-4314-9360-7D7BEC0628B5}" srcOrd="3" destOrd="0" parTransId="{AEF4AAC3-00D6-4353-AEB0-E9224B5DC176}" sibTransId="{136BFE80-B712-483A-BB31-3B507DA2A894}"/>
    <dgm:cxn modelId="{1117FD66-772E-4C27-BD4C-C70E054142B7}" type="presOf" srcId="{D1F55CE1-159F-4DB8-8A39-48B848407E7D}" destId="{B4EA2BF3-5F4C-41FF-90BB-6DFA7B068C53}" srcOrd="0" destOrd="0" presId="urn:microsoft.com/office/officeart/2005/8/layout/equation2"/>
    <dgm:cxn modelId="{883F0FD6-0DC0-44C6-9C0A-3209C41C32C7}" type="presOf" srcId="{EF2FECA7-450E-4314-9360-7D7BEC0628B5}" destId="{BDF4D08C-A1CD-4401-8CE8-AD1404E111BF}" srcOrd="0" destOrd="0" presId="urn:microsoft.com/office/officeart/2005/8/layout/equation2"/>
    <dgm:cxn modelId="{4076ECC4-B536-46A2-A2ED-63F989A23503}" type="presOf" srcId="{CE99B42A-D501-45C3-B5E8-139FFDD2794C}" destId="{15D73BEA-A7E1-4A7E-B354-36870D9C427A}" srcOrd="0" destOrd="0" presId="urn:microsoft.com/office/officeart/2005/8/layout/equation2"/>
    <dgm:cxn modelId="{8630944C-A00D-429E-B5F3-A4765FFB2126}" srcId="{D1F55CE1-159F-4DB8-8A39-48B848407E7D}" destId="{D6D5047E-2FFC-479D-9226-383976E93C94}" srcOrd="0" destOrd="0" parTransId="{7DD74998-43DB-406B-AE81-D1C693FDFB68}" sibTransId="{CE99B42A-D501-45C3-B5E8-139FFDD2794C}"/>
    <dgm:cxn modelId="{2FFFFA8E-9B6D-4B10-8480-AA5E24FEF5B2}" type="presOf" srcId="{7A992452-5692-459D-97DC-BE8718E57A61}" destId="{C1D7B8F4-0D2B-4753-B09A-672F41F5D3FB}" srcOrd="0" destOrd="0" presId="urn:microsoft.com/office/officeart/2005/8/layout/equation2"/>
    <dgm:cxn modelId="{5BE9F0C3-AAD1-4BEB-928D-B6BD74E355D6}" srcId="{D1F55CE1-159F-4DB8-8A39-48B848407E7D}" destId="{364102AE-0B8D-4960-A211-D63A203707A4}" srcOrd="2" destOrd="0" parTransId="{C18A119A-5955-4FFF-8080-ED03A3270A1B}" sibTransId="{D77F4B16-8DB8-469A-9D07-9CCFEF53A92C}"/>
    <dgm:cxn modelId="{314E7B29-0123-4828-B4B0-379ECDA842BE}" type="presOf" srcId="{656B627F-4AF3-49FA-A34A-35162386712E}" destId="{BD056B2C-5209-41BB-AEA9-33CEF459A0DE}" srcOrd="0" destOrd="0" presId="urn:microsoft.com/office/officeart/2005/8/layout/equation2"/>
    <dgm:cxn modelId="{01110116-AF51-492A-A50D-EAA48820D526}" type="presOf" srcId="{D77F4B16-8DB8-469A-9D07-9CCFEF53A92C}" destId="{D0A91FE4-2183-45F7-80FD-9C6D33903D9A}" srcOrd="1" destOrd="0" presId="urn:microsoft.com/office/officeart/2005/8/layout/equation2"/>
    <dgm:cxn modelId="{EDEF2AF7-AA64-452A-9727-333968367E84}" type="presOf" srcId="{364102AE-0B8D-4960-A211-D63A203707A4}" destId="{81C669AD-BF18-4E0D-B700-AA9D312869F5}" srcOrd="0" destOrd="0" presId="urn:microsoft.com/office/officeart/2005/8/layout/equation2"/>
    <dgm:cxn modelId="{51F0CCA9-E790-4E3B-9C10-60A76EDD6D01}" type="presOf" srcId="{D6D5047E-2FFC-479D-9226-383976E93C94}" destId="{D5F80E62-9BE5-4D54-9BED-7EC8167291E8}" srcOrd="0" destOrd="0" presId="urn:microsoft.com/office/officeart/2005/8/layout/equation2"/>
    <dgm:cxn modelId="{04397E96-7CBF-4333-BFC1-7458DE7B5AEA}" type="presParOf" srcId="{B4EA2BF3-5F4C-41FF-90BB-6DFA7B068C53}" destId="{3BC25082-9653-4603-9458-5E60410C8493}" srcOrd="0" destOrd="0" presId="urn:microsoft.com/office/officeart/2005/8/layout/equation2"/>
    <dgm:cxn modelId="{788509EF-82BF-45BA-8BD0-E5E69CD43B3C}" type="presParOf" srcId="{3BC25082-9653-4603-9458-5E60410C8493}" destId="{D5F80E62-9BE5-4D54-9BED-7EC8167291E8}" srcOrd="0" destOrd="0" presId="urn:microsoft.com/office/officeart/2005/8/layout/equation2"/>
    <dgm:cxn modelId="{9A76F4CF-DEDB-4549-8539-E05F680E6BCB}" type="presParOf" srcId="{3BC25082-9653-4603-9458-5E60410C8493}" destId="{2B3F316F-2684-467E-8B49-8CDBB6E09EE1}" srcOrd="1" destOrd="0" presId="urn:microsoft.com/office/officeart/2005/8/layout/equation2"/>
    <dgm:cxn modelId="{87BE6767-D4C7-4CFB-85EF-16EE2DB0A4CA}" type="presParOf" srcId="{3BC25082-9653-4603-9458-5E60410C8493}" destId="{15D73BEA-A7E1-4A7E-B354-36870D9C427A}" srcOrd="2" destOrd="0" presId="urn:microsoft.com/office/officeart/2005/8/layout/equation2"/>
    <dgm:cxn modelId="{A7171180-E807-4B7C-B98D-1383C4EB315A}" type="presParOf" srcId="{3BC25082-9653-4603-9458-5E60410C8493}" destId="{37AC6BCC-C138-4BD5-9F88-CA3FF390E8A9}" srcOrd="3" destOrd="0" presId="urn:microsoft.com/office/officeart/2005/8/layout/equation2"/>
    <dgm:cxn modelId="{67944CF0-9119-4C76-9456-88233B9171A4}" type="presParOf" srcId="{3BC25082-9653-4603-9458-5E60410C8493}" destId="{BD056B2C-5209-41BB-AEA9-33CEF459A0DE}" srcOrd="4" destOrd="0" presId="urn:microsoft.com/office/officeart/2005/8/layout/equation2"/>
    <dgm:cxn modelId="{A0A32907-A0C6-4292-B7C2-7DD3CF7E3570}" type="presParOf" srcId="{3BC25082-9653-4603-9458-5E60410C8493}" destId="{4CAACEE3-6900-4F21-BC78-BF73B98E3B46}" srcOrd="5" destOrd="0" presId="urn:microsoft.com/office/officeart/2005/8/layout/equation2"/>
    <dgm:cxn modelId="{3F68D9C5-975D-4DC7-9DF0-614BF4002E6A}" type="presParOf" srcId="{3BC25082-9653-4603-9458-5E60410C8493}" destId="{C1D7B8F4-0D2B-4753-B09A-672F41F5D3FB}" srcOrd="6" destOrd="0" presId="urn:microsoft.com/office/officeart/2005/8/layout/equation2"/>
    <dgm:cxn modelId="{10D4E83C-7D19-4476-9E81-BCC3264D5F69}" type="presParOf" srcId="{3BC25082-9653-4603-9458-5E60410C8493}" destId="{C805AC74-1BF2-4D0A-AECF-451BA0A9295A}" srcOrd="7" destOrd="0" presId="urn:microsoft.com/office/officeart/2005/8/layout/equation2"/>
    <dgm:cxn modelId="{DAEBDF98-7A17-4CE5-AB4E-D6F81816F658}" type="presParOf" srcId="{3BC25082-9653-4603-9458-5E60410C8493}" destId="{81C669AD-BF18-4E0D-B700-AA9D312869F5}" srcOrd="8" destOrd="0" presId="urn:microsoft.com/office/officeart/2005/8/layout/equation2"/>
    <dgm:cxn modelId="{A07C523E-FAEC-49AE-87CA-846F5C138B6F}" type="presParOf" srcId="{B4EA2BF3-5F4C-41FF-90BB-6DFA7B068C53}" destId="{99AD4CD2-3CE5-49A3-B9E9-FADB848DE2C1}" srcOrd="1" destOrd="0" presId="urn:microsoft.com/office/officeart/2005/8/layout/equation2"/>
    <dgm:cxn modelId="{87AD5B93-6559-4931-8350-26FA8F57DCE1}" type="presParOf" srcId="{99AD4CD2-3CE5-49A3-B9E9-FADB848DE2C1}" destId="{D0A91FE4-2183-45F7-80FD-9C6D33903D9A}" srcOrd="0" destOrd="0" presId="urn:microsoft.com/office/officeart/2005/8/layout/equation2"/>
    <dgm:cxn modelId="{F06647E7-6271-47A9-B4D7-F4290914A655}" type="presParOf" srcId="{B4EA2BF3-5F4C-41FF-90BB-6DFA7B068C53}" destId="{BDF4D08C-A1CD-4401-8CE8-AD1404E111B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F80E62-9BE5-4D54-9BED-7EC8167291E8}">
      <dsp:nvSpPr>
        <dsp:cNvPr id="0" name=""/>
        <dsp:cNvSpPr/>
      </dsp:nvSpPr>
      <dsp:spPr>
        <a:xfrm>
          <a:off x="656292" y="340"/>
          <a:ext cx="888619" cy="888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zielona</a:t>
          </a:r>
          <a:endParaRPr lang="pl-PL" sz="1600" kern="1200" dirty="0"/>
        </a:p>
      </dsp:txBody>
      <dsp:txXfrm>
        <a:off x="656292" y="340"/>
        <a:ext cx="888619" cy="888619"/>
      </dsp:txXfrm>
    </dsp:sp>
    <dsp:sp modelId="{15D73BEA-A7E1-4A7E-B354-36870D9C427A}">
      <dsp:nvSpPr>
        <dsp:cNvPr id="0" name=""/>
        <dsp:cNvSpPr/>
      </dsp:nvSpPr>
      <dsp:spPr>
        <a:xfrm flipH="1" flipV="1">
          <a:off x="1071186" y="961116"/>
          <a:ext cx="58832" cy="3403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flipH="1" flipV="1">
        <a:off x="1071186" y="961116"/>
        <a:ext cx="58832" cy="34036"/>
      </dsp:txXfrm>
    </dsp:sp>
    <dsp:sp modelId="{BD056B2C-5209-41BB-AEA9-33CEF459A0DE}">
      <dsp:nvSpPr>
        <dsp:cNvPr id="0" name=""/>
        <dsp:cNvSpPr/>
      </dsp:nvSpPr>
      <dsp:spPr>
        <a:xfrm>
          <a:off x="656292" y="1067309"/>
          <a:ext cx="888619" cy="888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łysa</a:t>
          </a:r>
          <a:endParaRPr lang="pl-PL" sz="1600" kern="1200" dirty="0"/>
        </a:p>
      </dsp:txBody>
      <dsp:txXfrm>
        <a:off x="656292" y="1067309"/>
        <a:ext cx="888619" cy="888619"/>
      </dsp:txXfrm>
    </dsp:sp>
    <dsp:sp modelId="{C1D7B8F4-0D2B-4753-B09A-672F41F5D3FB}">
      <dsp:nvSpPr>
        <dsp:cNvPr id="0" name=""/>
        <dsp:cNvSpPr/>
      </dsp:nvSpPr>
      <dsp:spPr>
        <a:xfrm flipH="1">
          <a:off x="1083035" y="2028084"/>
          <a:ext cx="35134" cy="3513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flipH="1">
        <a:off x="1083035" y="2028084"/>
        <a:ext cx="35134" cy="35134"/>
      </dsp:txXfrm>
    </dsp:sp>
    <dsp:sp modelId="{81C669AD-BF18-4E0D-B700-AA9D312869F5}">
      <dsp:nvSpPr>
        <dsp:cNvPr id="0" name=""/>
        <dsp:cNvSpPr/>
      </dsp:nvSpPr>
      <dsp:spPr>
        <a:xfrm>
          <a:off x="656292" y="2135375"/>
          <a:ext cx="888619" cy="888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jelenia</a:t>
          </a:r>
          <a:endParaRPr lang="pl-PL" sz="1600" kern="1200" dirty="0"/>
        </a:p>
      </dsp:txBody>
      <dsp:txXfrm>
        <a:off x="656292" y="2135375"/>
        <a:ext cx="888619" cy="888619"/>
      </dsp:txXfrm>
    </dsp:sp>
    <dsp:sp modelId="{99AD4CD2-3CE5-49A3-B9E9-FADB848DE2C1}">
      <dsp:nvSpPr>
        <dsp:cNvPr id="0" name=""/>
        <dsp:cNvSpPr/>
      </dsp:nvSpPr>
      <dsp:spPr>
        <a:xfrm>
          <a:off x="1678205" y="1346884"/>
          <a:ext cx="282581" cy="33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1678205" y="1346884"/>
        <a:ext cx="282581" cy="330566"/>
      </dsp:txXfrm>
    </dsp:sp>
    <dsp:sp modelId="{BDF4D08C-A1CD-4401-8CE8-AD1404E111BF}">
      <dsp:nvSpPr>
        <dsp:cNvPr id="0" name=""/>
        <dsp:cNvSpPr/>
      </dsp:nvSpPr>
      <dsp:spPr>
        <a:xfrm>
          <a:off x="2078084" y="1175336"/>
          <a:ext cx="673662" cy="6736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?</a:t>
          </a:r>
          <a:endParaRPr lang="pl-PL" sz="2800" kern="1200" dirty="0"/>
        </a:p>
      </dsp:txBody>
      <dsp:txXfrm>
        <a:off x="2078084" y="1175336"/>
        <a:ext cx="673662" cy="673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D5BC0-A26D-41CD-8D53-AB4EF9E337B4}" type="datetimeFigureOut">
              <a:rPr lang="pl-PL" smtClean="0"/>
              <a:pPr/>
              <a:t>2019-03-15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B67D-4049-4456-A6B2-36DA530171D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5767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Dyskusja na forum - w</a:t>
            </a:r>
            <a:r>
              <a:rPr lang="pl-PL" sz="1200" dirty="0" smtClean="0"/>
              <a:t>skaźniki kreatywności w szkole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7B67D-4049-4456-A6B2-36DA530171D2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62771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7B67D-4049-4456-A6B2-36DA530171D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54282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Ćwiczenie indywidualne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7B67D-4049-4456-A6B2-36DA530171D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20858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Praca na forum – odgadywanie i tworzenie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triBondów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7B67D-4049-4456-A6B2-36DA530171D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1816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12976"/>
            <a:ext cx="7772400" cy="1035549"/>
          </a:xfrm>
        </p:spPr>
        <p:txBody>
          <a:bodyPr/>
          <a:lstStyle/>
          <a:p>
            <a:r>
              <a:rPr lang="pl-PL" dirty="0" smtClean="0"/>
              <a:t>Moduł VI </a:t>
            </a:r>
            <a:br>
              <a:rPr lang="pl-PL" dirty="0" smtClean="0"/>
            </a:br>
            <a:r>
              <a:rPr lang="pl-PL" dirty="0"/>
              <a:t>Kształtowanie postawy kreatywności </a:t>
            </a:r>
            <a:r>
              <a:rPr lang="pl-PL" dirty="0" smtClean="0"/>
              <a:t>            u </a:t>
            </a:r>
            <a:r>
              <a:rPr lang="pl-PL" dirty="0"/>
              <a:t>uczniów na II etapie edukacyjnym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Kapelusze myślowe E. de Bono</a:t>
            </a:r>
            <a:br>
              <a:rPr lang="pl-PL" dirty="0" smtClean="0"/>
            </a:br>
            <a:endParaRPr lang="pl-P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589" y="1169318"/>
            <a:ext cx="6433684" cy="430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108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i="1" dirty="0" err="1" smtClean="0"/>
              <a:t>TriBond</a:t>
            </a:r>
            <a:r>
              <a:rPr lang="pl-PL" i="1" dirty="0" smtClean="0"/>
              <a:t> – co to takiego?</a:t>
            </a:r>
            <a:endParaRPr lang="pl-PL" i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1005537099"/>
              </p:ext>
            </p:extLst>
          </p:nvPr>
        </p:nvGraphicFramePr>
        <p:xfrm>
          <a:off x="971600" y="1556792"/>
          <a:ext cx="340804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1063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</a:t>
            </a:r>
            <a:r>
              <a:rPr lang="pl-PL" dirty="0" smtClean="0"/>
              <a:t>poradziłyby Ci </a:t>
            </a:r>
            <a:r>
              <a:rPr lang="pl-PL" dirty="0"/>
              <a:t>twoje okulary w sprawie rozwijania kreatywnej postawy?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sz="1800" dirty="0"/>
          </a:p>
          <a:p>
            <a:pPr marL="0" indent="0">
              <a:buNone/>
            </a:pPr>
            <a:r>
              <a:rPr lang="pl-PL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Moje okulary poradziłyby mi ....</a:t>
            </a:r>
            <a:r>
              <a:rPr lang="pl-PL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55528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8"/>
            <a:ext cx="8229600" cy="1333258"/>
          </a:xfrm>
        </p:spPr>
        <p:txBody>
          <a:bodyPr/>
          <a:lstStyle/>
          <a:p>
            <a:r>
              <a:rPr lang="pl-PL" sz="3200" dirty="0"/>
              <a:t>Znaczenie rozwijania kreatywności dla dalszej kariery edukacyjnej i zawodowej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648405"/>
          </a:xfrm>
        </p:spPr>
        <p:txBody>
          <a:bodyPr/>
          <a:lstStyle/>
          <a:p>
            <a:pPr marL="0" indent="0"/>
            <a:r>
              <a:rPr lang="pl-PL" sz="2400" dirty="0" smtClean="0"/>
              <a:t> usprawnienie </a:t>
            </a:r>
            <a:r>
              <a:rPr lang="pl-PL" sz="2400" dirty="0"/>
              <a:t>procesów poznawczych (dzięki stymulowaniu myślenia skojarzeniowego i tworzeniu nowych synaps</a:t>
            </a:r>
            <a:r>
              <a:rPr lang="pl-PL" sz="2400" dirty="0" smtClean="0"/>
              <a:t>);</a:t>
            </a:r>
          </a:p>
          <a:p>
            <a:pPr marL="0" indent="0"/>
            <a:r>
              <a:rPr lang="pl-PL" sz="2400" dirty="0" smtClean="0"/>
              <a:t> ułatwienie </a:t>
            </a:r>
            <a:r>
              <a:rPr lang="pl-PL" sz="2400" dirty="0"/>
              <a:t>procesu uczenia się nowych treści dzięki rozwijaniu </a:t>
            </a:r>
            <a:r>
              <a:rPr lang="pl-PL" sz="2400" dirty="0" err="1"/>
              <a:t>metapoznania</a:t>
            </a:r>
            <a:r>
              <a:rPr lang="pl-PL" sz="2400" dirty="0"/>
              <a:t> (asocjacje</a:t>
            </a:r>
            <a:r>
              <a:rPr lang="pl-PL" sz="2400" dirty="0" smtClean="0"/>
              <a:t>);</a:t>
            </a:r>
          </a:p>
          <a:p>
            <a:pPr marL="0" indent="0"/>
            <a:r>
              <a:rPr lang="pl-PL" sz="2400" dirty="0" smtClean="0"/>
              <a:t> kształtowanie </a:t>
            </a:r>
            <a:r>
              <a:rPr lang="pl-PL" sz="2400" dirty="0"/>
              <a:t>pozytywnego stosunku do </a:t>
            </a:r>
            <a:r>
              <a:rPr lang="pl-PL" sz="2400" dirty="0" smtClean="0"/>
              <a:t>szkoły;</a:t>
            </a:r>
          </a:p>
          <a:p>
            <a:pPr marL="0" indent="0"/>
            <a:r>
              <a:rPr lang="pl-PL" sz="2400" dirty="0" smtClean="0"/>
              <a:t> rozwinięcie </a:t>
            </a:r>
            <a:r>
              <a:rPr lang="pl-PL" sz="2400" dirty="0"/>
              <a:t>poczucia sprawczości („jestem w stanie to zrobić”) oraz otwartości na wyzwania i zdolności radzenia sobie z </a:t>
            </a:r>
            <a:r>
              <a:rPr lang="pl-PL" sz="2400" dirty="0" smtClean="0"/>
              <a:t>nimi;</a:t>
            </a:r>
          </a:p>
          <a:p>
            <a:pPr marL="0" indent="0"/>
            <a:r>
              <a:rPr lang="pl-PL" sz="2400" dirty="0" smtClean="0"/>
              <a:t> tworzenie </a:t>
            </a:r>
            <a:r>
              <a:rPr lang="pl-PL" sz="2400" dirty="0"/>
              <a:t>kapitału społecznego (obywateli otwartych na nowości i akceptujących zmiany).</a:t>
            </a:r>
          </a:p>
          <a:p>
            <a:pPr marL="0" indent="0">
              <a:buNone/>
            </a:pPr>
            <a:r>
              <a:rPr lang="pl-PL" sz="2400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020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Arkusz profilu szkoły 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00033" y="1194632"/>
          <a:ext cx="8215370" cy="3974592"/>
        </p:xfrm>
        <a:graphic>
          <a:graphicData uri="http://schemas.openxmlformats.org/drawingml/2006/table">
            <a:tbl>
              <a:tblPr/>
              <a:tblGrid>
                <a:gridCol w="2500331"/>
                <a:gridCol w="509781"/>
                <a:gridCol w="409126"/>
                <a:gridCol w="410768"/>
                <a:gridCol w="491279"/>
                <a:gridCol w="491279"/>
                <a:gridCol w="491279"/>
                <a:gridCol w="482636"/>
                <a:gridCol w="2428891"/>
              </a:tblGrid>
              <a:tr h="82626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Analizowane zagadnienia</a:t>
                      </a:r>
                      <a:endParaRPr lang="pl-PL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ocena</a:t>
                      </a:r>
                      <a:endParaRPr lang="pl-PL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tendencja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argumenty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 +</a:t>
                      </a:r>
                      <a:endParaRPr lang="pl-P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pl-P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-</a:t>
                      </a:r>
                      <a:endParaRPr lang="pl-PL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Łącznik prosty ze strzałką 8"/>
          <p:cNvCxnSpPr/>
          <p:nvPr/>
        </p:nvCxnSpPr>
        <p:spPr>
          <a:xfrm rot="5400000" flipH="1" flipV="1">
            <a:off x="4929190" y="2285992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5429256" y="235743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rot="16200000" flipH="1">
            <a:off x="5929322" y="2285992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0898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>
          <a:xfrm>
            <a:off x="2857488" y="71414"/>
            <a:ext cx="4835525" cy="981322"/>
          </a:xfrm>
        </p:spPr>
        <p:txBody>
          <a:bodyPr/>
          <a:lstStyle/>
          <a:p>
            <a:pPr eaLnBrk="1" hangingPunct="1"/>
            <a:r>
              <a:rPr lang="pl-PL" altLang="pl-PL" sz="2800" b="1" dirty="0" smtClean="0">
                <a:latin typeface="+mn-lt"/>
                <a:cs typeface="Times New Roman" pitchFamily="18" charset="0"/>
              </a:rPr>
              <a:t/>
            </a:r>
            <a:br>
              <a:rPr lang="pl-PL" altLang="pl-PL" sz="2800" b="1" dirty="0" smtClean="0">
                <a:latin typeface="+mn-lt"/>
                <a:cs typeface="Times New Roman" pitchFamily="18" charset="0"/>
              </a:rPr>
            </a:br>
            <a:r>
              <a:rPr lang="pl-PL" altLang="pl-PL" sz="2800" dirty="0">
                <a:latin typeface="+mn-lt"/>
                <a:cs typeface="Times New Roman" pitchFamily="18" charset="0"/>
              </a:rPr>
              <a:t/>
            </a:r>
            <a:br>
              <a:rPr lang="pl-PL" altLang="pl-PL" sz="2800" dirty="0">
                <a:latin typeface="+mn-lt"/>
                <a:cs typeface="Times New Roman" pitchFamily="18" charset="0"/>
              </a:rPr>
            </a:br>
            <a:r>
              <a:rPr lang="pl-PL" altLang="pl-PL" sz="2800" b="1" dirty="0" smtClean="0">
                <a:latin typeface="+mn-lt"/>
                <a:cs typeface="Times New Roman" pitchFamily="18" charset="0"/>
              </a:rPr>
              <a:t>Technika 5 x dlaczego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</a:br>
            <a:endParaRPr lang="pl-PL" altLang="pl-PL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26121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pl-PL" sz="2400" b="1" dirty="0" smtClean="0">
                <a:solidFill>
                  <a:srgbClr val="00B050"/>
                </a:solidFill>
              </a:rPr>
              <a:t>PROBLEM …</a:t>
            </a:r>
          </a:p>
          <a:p>
            <a:pPr eaLnBrk="1" hangingPunct="1">
              <a:buFontTx/>
              <a:buNone/>
              <a:defRPr/>
            </a:pPr>
            <a:endParaRPr lang="pl-PL" sz="2400" b="1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pl-PL" sz="2400" b="1" dirty="0" smtClean="0"/>
              <a:t>1. DLACZEGO….(PROBLEM)?</a:t>
            </a:r>
          </a:p>
          <a:p>
            <a:pPr eaLnBrk="1" hangingPunct="1">
              <a:buFontTx/>
              <a:buNone/>
              <a:defRPr/>
            </a:pPr>
            <a:r>
              <a:rPr lang="pl-PL" sz="2400" dirty="0" smtClean="0">
                <a:solidFill>
                  <a:srgbClr val="0070C0"/>
                </a:solidFill>
              </a:rPr>
              <a:t>ODPOWIEDŹ….</a:t>
            </a:r>
          </a:p>
          <a:p>
            <a:pPr eaLnBrk="1" hangingPunct="1">
              <a:buFontTx/>
              <a:buNone/>
              <a:defRPr/>
            </a:pPr>
            <a:r>
              <a:rPr lang="pl-PL" sz="2400" b="1" dirty="0" smtClean="0"/>
              <a:t>		2. DLACZEGO….?</a:t>
            </a:r>
          </a:p>
          <a:p>
            <a:pPr eaLnBrk="1" hangingPunct="1">
              <a:buFontTx/>
              <a:buNone/>
              <a:defRPr/>
            </a:pPr>
            <a:r>
              <a:rPr lang="pl-PL" sz="2400" dirty="0" smtClean="0">
                <a:solidFill>
                  <a:srgbClr val="0070C0"/>
                </a:solidFill>
              </a:rPr>
              <a:t>		ODPOWIEDŹ….</a:t>
            </a:r>
          </a:p>
          <a:p>
            <a:pPr eaLnBrk="1" hangingPunct="1">
              <a:buFontTx/>
              <a:buNone/>
              <a:defRPr/>
            </a:pPr>
            <a:r>
              <a:rPr lang="pl-PL" sz="2400" b="1" dirty="0" smtClean="0"/>
              <a:t>			3. DLACZEGO….?</a:t>
            </a:r>
          </a:p>
          <a:p>
            <a:pPr eaLnBrk="1" hangingPunct="1">
              <a:buFontTx/>
              <a:buNone/>
              <a:defRPr/>
            </a:pPr>
            <a:r>
              <a:rPr lang="pl-PL" sz="2400" dirty="0" smtClean="0">
                <a:solidFill>
                  <a:srgbClr val="0070C0"/>
                </a:solidFill>
              </a:rPr>
              <a:t>			ODPOWIEDŹ…</a:t>
            </a:r>
          </a:p>
          <a:p>
            <a:pPr eaLnBrk="1" hangingPunct="1">
              <a:buFontTx/>
              <a:buNone/>
              <a:defRPr/>
            </a:pPr>
            <a:r>
              <a:rPr lang="pl-PL" sz="2400" b="1" dirty="0" smtClean="0"/>
              <a:t>				4. DLACZEGO….?</a:t>
            </a:r>
          </a:p>
          <a:p>
            <a:pPr eaLnBrk="1" hangingPunct="1">
              <a:buFontTx/>
              <a:buNone/>
              <a:defRPr/>
            </a:pPr>
            <a:r>
              <a:rPr lang="pl-PL" sz="2400" dirty="0" smtClean="0">
                <a:solidFill>
                  <a:srgbClr val="0070C0"/>
                </a:solidFill>
              </a:rPr>
              <a:t>				ODPOWIEDŹ….</a:t>
            </a:r>
          </a:p>
          <a:p>
            <a:pPr>
              <a:buNone/>
              <a:defRPr/>
            </a:pPr>
            <a:r>
              <a:rPr lang="pl-PL" sz="2400" b="1" dirty="0" smtClean="0"/>
              <a:t>					5. DLACZEGO….?</a:t>
            </a:r>
            <a:r>
              <a:rPr lang="pl-PL" sz="24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  <a:defRPr/>
            </a:pPr>
            <a:r>
              <a:rPr lang="pl-PL" sz="2400" dirty="0" smtClean="0">
                <a:solidFill>
                  <a:srgbClr val="0070C0"/>
                </a:solidFill>
              </a:rPr>
              <a:t>					ODPOWIEDŹ….</a:t>
            </a:r>
          </a:p>
          <a:p>
            <a:pPr eaLnBrk="1" hangingPunct="1">
              <a:buFontTx/>
              <a:buNone/>
              <a:defRPr/>
            </a:pPr>
            <a:endParaRPr lang="pl-PL" sz="2400" b="1" dirty="0" smtClean="0"/>
          </a:p>
          <a:p>
            <a:pPr eaLnBrk="1" hangingPunct="1">
              <a:defRPr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384043"/>
          </a:xfrm>
        </p:spPr>
        <p:txBody>
          <a:bodyPr/>
          <a:lstStyle/>
          <a:p>
            <a:r>
              <a:rPr lang="pl-PL" dirty="0" smtClean="0"/>
              <a:t>Cele </a:t>
            </a:r>
            <a:r>
              <a:rPr lang="pl-PL" sz="2800" b="0" dirty="0" smtClean="0"/>
              <a:t>(Uczestnik szkolenia)</a:t>
            </a:r>
            <a:r>
              <a:rPr lang="pl-PL" sz="3200" dirty="0" smtClean="0"/>
              <a:t>: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568952" cy="4824536"/>
          </a:xfrm>
        </p:spPr>
        <p:txBody>
          <a:bodyPr/>
          <a:lstStyle/>
          <a:p>
            <a:r>
              <a:rPr lang="pl-PL" sz="2200" dirty="0" smtClean="0"/>
              <a:t>wyjaśnia </a:t>
            </a:r>
            <a:r>
              <a:rPr lang="pl-PL" sz="2200" dirty="0"/>
              <a:t>znaczenie postawy kreatywnej w kontekście potrzeb rozwojowych ucznia na II etapie edukacyjnym; </a:t>
            </a:r>
          </a:p>
          <a:p>
            <a:r>
              <a:rPr lang="pl-PL" sz="2200" dirty="0" smtClean="0"/>
              <a:t>charakteryzuje </a:t>
            </a:r>
            <a:r>
              <a:rPr lang="pl-PL" sz="2200" dirty="0"/>
              <a:t>czynniki wpływające na kształtowanie kreatywności, </a:t>
            </a:r>
            <a:r>
              <a:rPr lang="pl-PL" sz="2200" dirty="0" smtClean="0"/>
              <a:t>         w </a:t>
            </a:r>
            <a:r>
              <a:rPr lang="pl-PL" sz="2200" dirty="0"/>
              <a:t>tym bariery rozwoju tej postawy, u uczniów w średnim wieku szkolnym; </a:t>
            </a:r>
          </a:p>
          <a:p>
            <a:r>
              <a:rPr lang="pl-PL" sz="2200" dirty="0" smtClean="0"/>
              <a:t>wskazuje </a:t>
            </a:r>
            <a:r>
              <a:rPr lang="pl-PL" sz="2200" dirty="0"/>
              <a:t>strategie, metody oraz techniki stymulowania kreatywności </a:t>
            </a:r>
            <a:r>
              <a:rPr lang="pl-PL" sz="2200" dirty="0" smtClean="0"/>
              <a:t>  u uczniów </a:t>
            </a:r>
            <a:r>
              <a:rPr lang="pl-PL" sz="2200" dirty="0"/>
              <a:t>na II etapie edukacyjnym; </a:t>
            </a:r>
          </a:p>
          <a:p>
            <a:r>
              <a:rPr lang="pl-PL" sz="2200" dirty="0" smtClean="0"/>
              <a:t>stosuje </a:t>
            </a:r>
            <a:r>
              <a:rPr lang="pl-PL" sz="2200" dirty="0"/>
              <a:t>metody i techniki stymulowania kreatywności nauczycieli; </a:t>
            </a:r>
          </a:p>
          <a:p>
            <a:r>
              <a:rPr lang="pl-PL" sz="2200" dirty="0" smtClean="0"/>
              <a:t>identyfikuje </a:t>
            </a:r>
            <a:r>
              <a:rPr lang="pl-PL" sz="2200" dirty="0"/>
              <a:t>potrzeby szkoły i nauczycieli w zakresie kształtowania postawy kreatywności u </a:t>
            </a:r>
            <a:r>
              <a:rPr lang="pl-PL" sz="2200" dirty="0" smtClean="0"/>
              <a:t>uczniów;</a:t>
            </a:r>
            <a:endParaRPr lang="pl-PL" sz="2200" dirty="0"/>
          </a:p>
          <a:p>
            <a:r>
              <a:rPr lang="pl-PL" sz="2200" dirty="0" smtClean="0"/>
              <a:t>wykorzystuje </a:t>
            </a:r>
            <a:r>
              <a:rPr lang="pl-PL" sz="2200" dirty="0"/>
              <a:t>wiedzę na temat kształtowania kreatywności uczniów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procesie wspomagania szkół.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00067"/>
          </a:xfrm>
        </p:spPr>
        <p:txBody>
          <a:bodyPr/>
          <a:lstStyle/>
          <a:p>
            <a:r>
              <a:rPr lang="pl-PL" sz="3200" dirty="0" smtClean="0"/>
              <a:t>Struktura spotkania Moduł VI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032449"/>
          </a:xfrm>
        </p:spPr>
        <p:txBody>
          <a:bodyPr/>
          <a:lstStyle/>
          <a:p>
            <a:r>
              <a:rPr lang="pl-PL" sz="2000" dirty="0" smtClean="0"/>
              <a:t>Definicje </a:t>
            </a:r>
            <a:r>
              <a:rPr lang="pl-PL" sz="2000" dirty="0"/>
              <a:t>kreatywności – poznawcze i osobowościowe wyznaczniki kreatywności u ucznia na II etapie </a:t>
            </a:r>
            <a:r>
              <a:rPr lang="pl-PL" sz="2000" dirty="0" smtClean="0"/>
              <a:t>edukacyjnym; </a:t>
            </a:r>
            <a:endParaRPr lang="pl-PL" sz="2000" dirty="0"/>
          </a:p>
          <a:p>
            <a:r>
              <a:rPr lang="pl-PL" sz="2000" dirty="0" smtClean="0"/>
              <a:t>Czynniki </a:t>
            </a:r>
            <a:r>
              <a:rPr lang="pl-PL" sz="2000" dirty="0"/>
              <a:t>wpływające na kształtowanie kreatywności u </a:t>
            </a:r>
            <a:r>
              <a:rPr lang="pl-PL" sz="2000" dirty="0" smtClean="0"/>
              <a:t>dzieci;</a:t>
            </a:r>
          </a:p>
          <a:p>
            <a:r>
              <a:rPr lang="pl-PL" sz="2000" dirty="0" smtClean="0"/>
              <a:t>Bariery </a:t>
            </a:r>
            <a:r>
              <a:rPr lang="pl-PL" sz="2000" dirty="0"/>
              <a:t>kreatywności i sposoby ich </a:t>
            </a:r>
            <a:r>
              <a:rPr lang="pl-PL" sz="2000" dirty="0" smtClean="0"/>
              <a:t>redukowania;</a:t>
            </a:r>
          </a:p>
          <a:p>
            <a:r>
              <a:rPr lang="pl-PL" sz="2000" dirty="0" smtClean="0"/>
              <a:t>Strategie</a:t>
            </a:r>
            <a:r>
              <a:rPr lang="pl-PL" sz="2000" dirty="0"/>
              <a:t>, metody i techniki rozwijania postawy kreatywnej u </a:t>
            </a:r>
            <a:r>
              <a:rPr lang="pl-PL" sz="2000" dirty="0" smtClean="0"/>
              <a:t>uczniów;</a:t>
            </a:r>
          </a:p>
          <a:p>
            <a:r>
              <a:rPr lang="pl-PL" sz="2000" dirty="0" smtClean="0"/>
              <a:t>Metody </a:t>
            </a:r>
            <a:r>
              <a:rPr lang="pl-PL" sz="2000" dirty="0"/>
              <a:t>i techniki rozwijania postawy kreatywnej wśród wychowawców </a:t>
            </a:r>
            <a:r>
              <a:rPr lang="pl-PL" sz="2000" dirty="0" smtClean="0"/>
              <a:t>         i </a:t>
            </a:r>
            <a:r>
              <a:rPr lang="pl-PL" sz="2000" dirty="0"/>
              <a:t>nauczycieli </a:t>
            </a:r>
            <a:r>
              <a:rPr lang="pl-PL" sz="2000" dirty="0" smtClean="0"/>
              <a:t>przedmiotów;</a:t>
            </a:r>
            <a:endParaRPr lang="pl-PL" sz="2000" dirty="0"/>
          </a:p>
          <a:p>
            <a:r>
              <a:rPr lang="pl-PL" sz="2000" dirty="0" smtClean="0"/>
              <a:t> Praktyczne </a:t>
            </a:r>
            <a:r>
              <a:rPr lang="pl-PL" sz="2000" dirty="0"/>
              <a:t>korzyści dla ucznia wynikające z kształtowania postawy kreatywnej w kontekście podejmowania decyzji dotyczących dalszej ścieżki edukacyjnej i </a:t>
            </a:r>
            <a:r>
              <a:rPr lang="pl-PL" sz="2000" dirty="0" smtClean="0"/>
              <a:t>zawodowej;</a:t>
            </a:r>
            <a:endParaRPr lang="pl-PL" sz="2000" dirty="0"/>
          </a:p>
          <a:p>
            <a:r>
              <a:rPr lang="pl-PL" sz="2000" dirty="0" smtClean="0"/>
              <a:t>Przykłady </a:t>
            </a:r>
            <a:r>
              <a:rPr lang="pl-PL" sz="2000" dirty="0"/>
              <a:t>zastosowania wiedzy na temat kreatywności uczniów w procesie wspomagania szkoły w obszarach związanych z rozwojem kompetencji kluczowych uczniów – metody diagnozy pracy szkoły. </a:t>
            </a:r>
            <a:r>
              <a:rPr lang="pl-PL" sz="2000" dirty="0" smtClean="0"/>
              <a:t> </a:t>
            </a:r>
            <a:endParaRPr lang="pl-PL" sz="2000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064563"/>
          </a:xfrm>
        </p:spPr>
        <p:txBody>
          <a:bodyPr/>
          <a:lstStyle/>
          <a:p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</a:rPr>
              <a:t>Wchodząc do szkoły, </a:t>
            </a:r>
            <a:r>
              <a:rPr lang="pl-PL" sz="3200" i="1" dirty="0" smtClean="0"/>
              <a:t>po </a:t>
            </a:r>
            <a:r>
              <a:rPr lang="pl-PL" sz="3200" i="1" dirty="0"/>
              <a:t>czym </a:t>
            </a:r>
            <a:r>
              <a:rPr lang="pl-PL" sz="3200" i="1" dirty="0" smtClean="0"/>
              <a:t>poznasz, </a:t>
            </a:r>
            <a:br>
              <a:rPr lang="pl-PL" sz="3200" i="1" dirty="0" smtClean="0"/>
            </a:br>
            <a:r>
              <a:rPr lang="pl-PL" sz="3200" i="1" dirty="0" smtClean="0"/>
              <a:t>że </a:t>
            </a:r>
            <a:r>
              <a:rPr lang="pl-PL" sz="3200" i="1" dirty="0"/>
              <a:t>rozwijana jest w niej kreatywność? </a:t>
            </a:r>
            <a:r>
              <a:rPr lang="pl-PL" sz="3200" i="1" dirty="0" smtClean="0"/>
              <a:t/>
            </a:r>
            <a:br>
              <a:rPr lang="pl-PL" sz="3200" i="1" dirty="0" smtClean="0"/>
            </a:br>
            <a:r>
              <a:rPr lang="pl-PL" sz="3200" i="1" dirty="0" smtClean="0"/>
              <a:t/>
            </a:r>
            <a:br>
              <a:rPr lang="pl-PL" sz="3200" i="1" dirty="0" smtClean="0"/>
            </a:br>
            <a:r>
              <a:rPr lang="pl-PL" sz="3200" i="1" dirty="0" smtClean="0"/>
              <a:t>Co </a:t>
            </a:r>
            <a:r>
              <a:rPr lang="pl-PL" sz="3200" i="1" dirty="0"/>
              <a:t>mogłabyś/mógłbyś zobaczyć podczas obserwacji zajęć jako przykład rozwijania kreatywności? </a:t>
            </a:r>
            <a:r>
              <a:rPr lang="pl-PL" sz="3200" i="1" dirty="0" smtClean="0"/>
              <a:t/>
            </a:r>
            <a:br>
              <a:rPr lang="pl-PL" sz="3200" i="1" dirty="0" smtClean="0"/>
            </a:br>
            <a:r>
              <a:rPr lang="pl-PL" sz="3200" i="1" dirty="0" smtClean="0"/>
              <a:t/>
            </a:r>
            <a:br>
              <a:rPr lang="pl-PL" sz="3200" i="1" dirty="0" smtClean="0"/>
            </a:br>
            <a:r>
              <a:rPr lang="pl-PL" sz="3200" i="1" dirty="0" smtClean="0"/>
              <a:t>Jakie </a:t>
            </a:r>
            <a:r>
              <a:rPr lang="pl-PL" sz="3200" i="1" dirty="0"/>
              <a:t>wnioski można wyciągnąć w kontekście wspomagania?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61820"/>
          </a:xfrm>
        </p:spPr>
        <p:txBody>
          <a:bodyPr/>
          <a:lstStyle/>
          <a:p>
            <a:r>
              <a:rPr lang="pl-PL" sz="3200" dirty="0"/>
              <a:t>Poznawcze i osobowościowe wyznaczniki kreatywności u ucznia na II etapie </a:t>
            </a:r>
            <a:r>
              <a:rPr lang="pl-PL" sz="3200" dirty="0" smtClean="0"/>
              <a:t>edukacyjnym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41" t="18136" r="35201" b="21115"/>
          <a:stretch/>
        </p:blipFill>
        <p:spPr bwMode="auto">
          <a:xfrm>
            <a:off x="2051720" y="1268760"/>
            <a:ext cx="5449827" cy="416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0" y="5373216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„Jak rozwijać twórcze myślenie uczniów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?”Trening twórczości Maria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Szecówka-Nowak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75946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47439"/>
          </a:xfrm>
        </p:spPr>
        <p:txBody>
          <a:bodyPr/>
          <a:lstStyle/>
          <a:p>
            <a:r>
              <a:rPr lang="pl-PL" dirty="0" smtClean="0"/>
              <a:t>Cechy osobowości powiązane </a:t>
            </a:r>
            <a:br>
              <a:rPr lang="pl-PL" dirty="0" smtClean="0"/>
            </a:br>
            <a:r>
              <a:rPr lang="pl-PL" dirty="0" smtClean="0"/>
              <a:t>z  kreatywnością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500594"/>
          </a:xfrm>
        </p:spPr>
        <p:txBody>
          <a:bodyPr/>
          <a:lstStyle/>
          <a:p>
            <a:r>
              <a:rPr lang="pl-PL" sz="2400" dirty="0"/>
              <a:t>niezależność </a:t>
            </a:r>
            <a:r>
              <a:rPr lang="pl-PL" sz="2400" dirty="0" smtClean="0"/>
              <a:t>osądów, </a:t>
            </a:r>
          </a:p>
          <a:p>
            <a:r>
              <a:rPr lang="pl-PL" sz="2400" dirty="0" smtClean="0"/>
              <a:t>autonomia jednostki, </a:t>
            </a:r>
          </a:p>
          <a:p>
            <a:r>
              <a:rPr lang="pl-PL" sz="2400" dirty="0" smtClean="0"/>
              <a:t>szerokość zainteresowań, </a:t>
            </a:r>
          </a:p>
          <a:p>
            <a:r>
              <a:rPr lang="pl-PL" sz="2400" dirty="0" smtClean="0"/>
              <a:t>„</a:t>
            </a:r>
            <a:r>
              <a:rPr lang="pl-PL" sz="2400" dirty="0"/>
              <a:t>siła ego</a:t>
            </a:r>
            <a:r>
              <a:rPr lang="pl-PL" sz="2400" dirty="0" smtClean="0"/>
              <a:t>”,</a:t>
            </a:r>
          </a:p>
          <a:p>
            <a:r>
              <a:rPr lang="pl-PL" sz="2400" dirty="0" smtClean="0"/>
              <a:t>wiara </a:t>
            </a:r>
            <a:r>
              <a:rPr lang="pl-PL" sz="2400" dirty="0"/>
              <a:t>we własne </a:t>
            </a:r>
            <a:r>
              <a:rPr lang="pl-PL" sz="2400" dirty="0" smtClean="0"/>
              <a:t>możliwości, </a:t>
            </a:r>
          </a:p>
          <a:p>
            <a:r>
              <a:rPr lang="pl-PL" sz="2400" dirty="0" smtClean="0"/>
              <a:t>wysoki </a:t>
            </a:r>
            <a:r>
              <a:rPr lang="pl-PL" sz="2400" dirty="0"/>
              <a:t>poziom energii </a:t>
            </a:r>
            <a:r>
              <a:rPr lang="pl-PL" sz="2400" dirty="0" smtClean="0"/>
              <a:t>działania, </a:t>
            </a:r>
          </a:p>
          <a:p>
            <a:r>
              <a:rPr lang="pl-PL" sz="2400" dirty="0" smtClean="0"/>
              <a:t>wrażliwość estetyczna, </a:t>
            </a:r>
          </a:p>
          <a:p>
            <a:r>
              <a:rPr lang="pl-PL" sz="2400" dirty="0" smtClean="0"/>
              <a:t>tolerancja </a:t>
            </a:r>
            <a:r>
              <a:rPr lang="pl-PL" sz="2400" dirty="0"/>
              <a:t>na bodźce wieloznaczne lub wewnętrznie </a:t>
            </a:r>
            <a:r>
              <a:rPr lang="pl-PL" sz="2400" dirty="0" smtClean="0"/>
              <a:t>sprzeczne </a:t>
            </a:r>
          </a:p>
          <a:p>
            <a:r>
              <a:rPr lang="pl-PL" sz="2400" dirty="0" smtClean="0"/>
              <a:t>preferencje </a:t>
            </a:r>
            <a:r>
              <a:rPr lang="pl-PL" sz="2400" dirty="0"/>
              <a:t>wobec umiarkowanego ryzyka (nie boi się rozwiązań obarczonych wysokim ryzykiem odrzucenia</a:t>
            </a:r>
            <a:r>
              <a:rPr lang="pl-PL" sz="2400" dirty="0" smtClean="0"/>
              <a:t>).</a:t>
            </a:r>
            <a:r>
              <a:rPr lang="pl-PL" sz="3200" dirty="0" smtClean="0"/>
              <a:t> </a:t>
            </a:r>
            <a:endParaRPr lang="pl-PL" sz="3200" dirty="0"/>
          </a:p>
        </p:txBody>
      </p:sp>
    </p:spTree>
    <p:extLst>
      <p:ext uri="{BB962C8B-B14F-4D97-AF65-F5344CB8AC3E}">
        <p14:creationId xmlns="" xmlns:p14="http://schemas.microsoft.com/office/powerpoint/2010/main" val="38436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500042"/>
            <a:ext cx="8963950" cy="1214446"/>
          </a:xfrm>
        </p:spPr>
        <p:txBody>
          <a:bodyPr/>
          <a:lstStyle/>
          <a:p>
            <a:r>
              <a:rPr lang="pl-PL" sz="3200" dirty="0"/>
              <a:t>Czynniki wpływające na kształtowanie </a:t>
            </a:r>
            <a:r>
              <a:rPr lang="pl-PL" sz="3200" dirty="0" smtClean="0"/>
              <a:t>kreatywności </a:t>
            </a:r>
            <a:r>
              <a:rPr lang="pl-PL" sz="3200" dirty="0"/>
              <a:t>u dzieci na II etapie </a:t>
            </a:r>
            <a:r>
              <a:rPr lang="pl-PL" sz="3200" dirty="0" smtClean="0"/>
              <a:t>edukacyjnym, </a:t>
            </a:r>
            <a:r>
              <a:rPr lang="pl-PL" sz="2800" dirty="0" smtClean="0"/>
              <a:t>to m.in.:</a:t>
            </a:r>
            <a:br>
              <a:rPr lang="pl-PL" sz="2800" dirty="0" smtClean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456385"/>
          </a:xfrm>
        </p:spPr>
        <p:txBody>
          <a:bodyPr/>
          <a:lstStyle/>
          <a:p>
            <a:r>
              <a:rPr lang="pl-PL" sz="2400" dirty="0"/>
              <a:t>programy uwzględniające indywidualne potrzeby </a:t>
            </a:r>
            <a:r>
              <a:rPr lang="pl-PL" sz="2400" dirty="0" smtClean="0"/>
              <a:t>uczniów; </a:t>
            </a:r>
          </a:p>
          <a:p>
            <a:r>
              <a:rPr lang="pl-PL" sz="2400" dirty="0" smtClean="0"/>
              <a:t>metody </a:t>
            </a:r>
            <a:r>
              <a:rPr lang="pl-PL" sz="2400" dirty="0"/>
              <a:t>i formy pracy na </a:t>
            </a:r>
            <a:r>
              <a:rPr lang="pl-PL" sz="2400" dirty="0" smtClean="0"/>
              <a:t>lekcji; </a:t>
            </a:r>
          </a:p>
          <a:p>
            <a:r>
              <a:rPr lang="pl-PL" sz="2400" dirty="0" smtClean="0"/>
              <a:t>podręczniki </a:t>
            </a:r>
            <a:r>
              <a:rPr lang="pl-PL" sz="2400" dirty="0"/>
              <a:t>i </a:t>
            </a:r>
            <a:r>
              <a:rPr lang="pl-PL" sz="2400" dirty="0" smtClean="0"/>
              <a:t>środki dydaktyczne stosowane </a:t>
            </a:r>
            <a:r>
              <a:rPr lang="pl-PL" sz="2400" dirty="0"/>
              <a:t>przez nauczyciela, </a:t>
            </a:r>
            <a:endParaRPr lang="pl-PL" sz="2400" dirty="0" smtClean="0"/>
          </a:p>
          <a:p>
            <a:r>
              <a:rPr lang="pl-PL" sz="2400" dirty="0" smtClean="0"/>
              <a:t>sposoby </a:t>
            </a:r>
            <a:r>
              <a:rPr lang="pl-PL" sz="2400" dirty="0"/>
              <a:t>monitorowania postępów </a:t>
            </a:r>
            <a:r>
              <a:rPr lang="pl-PL" sz="2400" dirty="0" smtClean="0"/>
              <a:t>uczniów; </a:t>
            </a:r>
          </a:p>
          <a:p>
            <a:r>
              <a:rPr lang="pl-PL" sz="2400" dirty="0" smtClean="0"/>
              <a:t>klimat </a:t>
            </a:r>
            <a:r>
              <a:rPr lang="pl-PL" sz="2400" dirty="0"/>
              <a:t>szkoły i klasy sprzyjający twórczym </a:t>
            </a:r>
            <a:r>
              <a:rPr lang="pl-PL" sz="2400" dirty="0" smtClean="0"/>
              <a:t>działaniom;</a:t>
            </a:r>
          </a:p>
          <a:p>
            <a:r>
              <a:rPr lang="pl-PL" sz="2400" dirty="0" smtClean="0"/>
              <a:t>wykorzystanie </a:t>
            </a:r>
            <a:r>
              <a:rPr lang="pl-PL" sz="2400" dirty="0"/>
              <a:t>nowych technologii informacyjno-komunikacyjnych w procesie nauczania/uczenia </a:t>
            </a:r>
            <a:r>
              <a:rPr lang="pl-PL" sz="2400" dirty="0" smtClean="0"/>
              <a:t>się.            </a:t>
            </a:r>
            <a:endParaRPr lang="pl-P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343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90315"/>
          </a:xfrm>
        </p:spPr>
        <p:txBody>
          <a:bodyPr/>
          <a:lstStyle/>
          <a:p>
            <a:r>
              <a:rPr lang="pl-PL" sz="3200" dirty="0"/>
              <a:t>Warunki sprzyjające i blokujące </a:t>
            </a:r>
            <a:r>
              <a:rPr lang="pl-PL" sz="3200" dirty="0" smtClean="0"/>
              <a:t>kreatywność: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456385"/>
          </a:xfrm>
        </p:spPr>
        <p:txBody>
          <a:bodyPr/>
          <a:lstStyle/>
          <a:p>
            <a:r>
              <a:rPr lang="pl-PL" dirty="0" smtClean="0"/>
              <a:t>Charakter pracy</a:t>
            </a:r>
          </a:p>
          <a:p>
            <a:r>
              <a:rPr lang="pl-PL" dirty="0" smtClean="0"/>
              <a:t>Rodzaj zadania</a:t>
            </a:r>
          </a:p>
          <a:p>
            <a:r>
              <a:rPr lang="pl-PL" dirty="0" smtClean="0"/>
              <a:t>Postawa liderów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063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648072"/>
          </a:xfrm>
        </p:spPr>
        <p:txBody>
          <a:bodyPr/>
          <a:lstStyle/>
          <a:p>
            <a:r>
              <a:rPr lang="pl-PL" dirty="0"/>
              <a:t>Iloraz</a:t>
            </a:r>
            <a:r>
              <a:rPr lang="pl-PL" i="1" dirty="0"/>
              <a:t> </a:t>
            </a:r>
            <a:r>
              <a:rPr lang="pl-PL" dirty="0" smtClean="0"/>
              <a:t>kreatywności - odpowiedzi 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755576" y="1052736"/>
            <a:ext cx="3240360" cy="420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SPODNIE	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KOT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WORKU</a:t>
            </a: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JAZDA WSTECZ	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ODWAGA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PONADCZASOWY	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CZYTAĆ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MIĘDZY WIERSZAMI</a:t>
            </a: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KURTYNA W GÓRĘ	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OKRES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KARENCJI</a:t>
            </a: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ŚREDNI KURS	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ZŁAMANE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SERCE</a:t>
            </a:r>
          </a:p>
        </p:txBody>
      </p:sp>
    </p:spTree>
    <p:extLst>
      <p:ext uri="{BB962C8B-B14F-4D97-AF65-F5344CB8AC3E}">
        <p14:creationId xmlns="" xmlns:p14="http://schemas.microsoft.com/office/powerpoint/2010/main" val="18136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501</Words>
  <Application>Microsoft Office PowerPoint</Application>
  <PresentationFormat>Pokaz na ekranie (4:3)</PresentationFormat>
  <Paragraphs>105</Paragraphs>
  <Slides>15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Moduł VI  Kształtowanie postawy kreatywności             u uczniów na II etapie edukacyjnym </vt:lpstr>
      <vt:lpstr>Cele (Uczestnik szkolenia): </vt:lpstr>
      <vt:lpstr>Struktura spotkania Moduł VI</vt:lpstr>
      <vt:lpstr>Wchodząc do szkoły, po czym poznasz,  że rozwijana jest w niej kreatywność?   Co mogłabyś/mógłbyś zobaczyć podczas obserwacji zajęć jako przykład rozwijania kreatywności?   Jakie wnioski można wyciągnąć w kontekście wspomagania? </vt:lpstr>
      <vt:lpstr>Poznawcze i osobowościowe wyznaczniki kreatywności u ucznia na II etapie edukacyjnym </vt:lpstr>
      <vt:lpstr>Cechy osobowości powiązane  z  kreatywnością</vt:lpstr>
      <vt:lpstr>Czynniki wpływające na kształtowanie kreatywności u dzieci na II etapie edukacyjnym, to m.in.: </vt:lpstr>
      <vt:lpstr>Warunki sprzyjające i blokujące kreatywność:</vt:lpstr>
      <vt:lpstr>Iloraz kreatywności - odpowiedzi </vt:lpstr>
      <vt:lpstr>Kapelusze myślowe E. de Bono </vt:lpstr>
      <vt:lpstr>TriBond – co to takiego?</vt:lpstr>
      <vt:lpstr>Co poradziłyby Ci twoje okulary w sprawie rozwijania kreatywnej postawy? </vt:lpstr>
      <vt:lpstr>Znaczenie rozwijania kreatywności dla dalszej kariery edukacyjnej i zawodowej </vt:lpstr>
      <vt:lpstr>Arkusz profilu szkoły </vt:lpstr>
      <vt:lpstr>  Technika 5 x dlaczego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109</cp:revision>
  <dcterms:created xsi:type="dcterms:W3CDTF">2018-05-05T08:26:16Z</dcterms:created>
  <dcterms:modified xsi:type="dcterms:W3CDTF">2019-03-15T11:02:14Z</dcterms:modified>
</cp:coreProperties>
</file>