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92" r:id="rId5"/>
    <p:sldId id="293" r:id="rId6"/>
    <p:sldId id="271" r:id="rId7"/>
    <p:sldId id="272" r:id="rId8"/>
    <p:sldId id="277" r:id="rId9"/>
    <p:sldId id="278" r:id="rId10"/>
    <p:sldId id="279" r:id="rId11"/>
    <p:sldId id="282" r:id="rId12"/>
    <p:sldId id="283" r:id="rId13"/>
    <p:sldId id="284" r:id="rId14"/>
    <p:sldId id="285" r:id="rId15"/>
    <p:sldId id="288" r:id="rId16"/>
    <p:sldId id="286" r:id="rId17"/>
    <p:sldId id="287" r:id="rId18"/>
    <p:sldId id="289" r:id="rId19"/>
    <p:sldId id="290" r:id="rId20"/>
    <p:sldId id="291" r:id="rId21"/>
    <p:sldId id="281" r:id="rId22"/>
    <p:sldId id="280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83F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>
        <p:scale>
          <a:sx n="72" d="100"/>
          <a:sy n="72" d="100"/>
        </p:scale>
        <p:origin x="-120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971800"/>
            <a:ext cx="7772400" cy="1035549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6864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pic>
        <p:nvPicPr>
          <p:cNvPr id="8" name="Obraz 7" descr="Logo Markpi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43808" y="692696"/>
            <a:ext cx="3388760" cy="11521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2627784" y="2492896"/>
            <a:ext cx="3816424" cy="0"/>
          </a:xfrm>
          <a:prstGeom prst="line">
            <a:avLst/>
          </a:prstGeom>
          <a:ln w="12700"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b" anchorCtr="0">
            <a:no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103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96820"/>
            <a:ext cx="8229600" cy="3648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cxnSp>
        <p:nvCxnSpPr>
          <p:cNvPr id="26" name="Łącznik prosty 25"/>
          <p:cNvCxnSpPr/>
          <p:nvPr userDrawn="1"/>
        </p:nvCxnSpPr>
        <p:spPr>
          <a:xfrm>
            <a:off x="395536" y="5649550"/>
            <a:ext cx="8280920" cy="0"/>
          </a:xfrm>
          <a:prstGeom prst="line">
            <a:avLst/>
          </a:prstGeom>
          <a:ln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waL\AppData\Local\Temp\Rar$DIa0.533\FE_POWER_poziom_pl-1_rgb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697648"/>
            <a:ext cx="7849282" cy="100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83F8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648072"/>
          </a:xfrm>
        </p:spPr>
        <p:txBody>
          <a:bodyPr/>
          <a:lstStyle/>
          <a:p>
            <a:r>
              <a:rPr lang="pl-PL" dirty="0" smtClean="0"/>
              <a:t>Moduł VIII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3212976"/>
            <a:ext cx="7776864" cy="1944216"/>
          </a:xfrm>
        </p:spPr>
        <p:txBody>
          <a:bodyPr/>
          <a:lstStyle/>
          <a:p>
            <a:r>
              <a:rPr lang="pl-PL" b="1" dirty="0" smtClean="0">
                <a:solidFill>
                  <a:srgbClr val="083F8A"/>
                </a:solidFill>
                <a:ea typeface="Times New Roman"/>
              </a:rPr>
              <a:t>Wspomaganie </a:t>
            </a:r>
            <a:r>
              <a:rPr lang="pl-PL" b="1" dirty="0">
                <a:solidFill>
                  <a:srgbClr val="083F8A"/>
                </a:solidFill>
                <a:ea typeface="Times New Roman"/>
              </a:rPr>
              <a:t>pracy szkoły w kształtowaniu postaw innowacyjności, kreatywności </a:t>
            </a:r>
            <a:r>
              <a:rPr lang="pl-PL" b="1" dirty="0" smtClean="0">
                <a:solidFill>
                  <a:srgbClr val="083F8A"/>
                </a:solidFill>
                <a:ea typeface="Times New Roman"/>
              </a:rPr>
              <a:t/>
            </a:r>
            <a:br>
              <a:rPr lang="pl-PL" b="1" dirty="0" smtClean="0">
                <a:solidFill>
                  <a:srgbClr val="083F8A"/>
                </a:solidFill>
                <a:ea typeface="Times New Roman"/>
              </a:rPr>
            </a:br>
            <a:r>
              <a:rPr lang="pl-PL" b="1" dirty="0" smtClean="0">
                <a:solidFill>
                  <a:srgbClr val="083F8A"/>
                </a:solidFill>
                <a:ea typeface="Times New Roman"/>
              </a:rPr>
              <a:t>i </a:t>
            </a:r>
            <a:r>
              <a:rPr lang="pl-PL" b="1" dirty="0">
                <a:solidFill>
                  <a:srgbClr val="083F8A"/>
                </a:solidFill>
                <a:ea typeface="Times New Roman"/>
              </a:rPr>
              <a:t>umiejętności pracy </a:t>
            </a:r>
            <a:r>
              <a:rPr lang="pl-PL" b="1" dirty="0" smtClean="0">
                <a:solidFill>
                  <a:srgbClr val="083F8A"/>
                </a:solidFill>
                <a:ea typeface="Times New Roman"/>
              </a:rPr>
              <a:t>zespołowej</a:t>
            </a:r>
            <a:endParaRPr lang="pl-PL" b="1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1008112"/>
          </a:xfrm>
        </p:spPr>
        <p:txBody>
          <a:bodyPr/>
          <a:lstStyle/>
          <a:p>
            <a:r>
              <a:rPr lang="pl-PL" dirty="0" smtClean="0"/>
              <a:t>Fazy przechodzenia przez zmianę </a:t>
            </a:r>
            <a:br>
              <a:rPr lang="pl-PL" dirty="0" smtClean="0"/>
            </a:br>
            <a:r>
              <a:rPr lang="pl-PL" dirty="0" smtClean="0"/>
              <a:t>wg Johna </a:t>
            </a:r>
            <a:r>
              <a:rPr lang="pl-PL" dirty="0" err="1" smtClean="0"/>
              <a:t>Kottera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104457"/>
          </a:xfrm>
        </p:spPr>
        <p:txBody>
          <a:bodyPr/>
          <a:lstStyle/>
          <a:p>
            <a:pPr algn="ctr">
              <a:buNone/>
            </a:pPr>
            <a:r>
              <a:rPr lang="pl-P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OSIEM KROKÓW SKUTECZNEJ ZMIANY:</a:t>
            </a:r>
          </a:p>
          <a:p>
            <a:pPr>
              <a:buNone/>
            </a:pPr>
            <a:r>
              <a:rPr lang="pl-P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7.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WYTRWAŁE DZIAŁANIA 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Często pierwsze sukcesy usypiają naszą czujność. Tymczasem jest to dobra okazja do wprowadzania kolejnych działań z programu wdrażanych zmian. Szczególnie ważna na tym etapie jest wytrwałość i elastyczność w reagowaniu na pojawiające się problemy. </a:t>
            </a:r>
          </a:p>
          <a:p>
            <a:pPr>
              <a:buNone/>
            </a:pPr>
            <a:endParaRPr lang="pl-PL" sz="1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8.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UTRWALANIE ZMIANY 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Ostatni etap zmiany to utrwalenie nowych praktyk, postaw i powstałej kultury. Nowa rzeczywistość oznacza korzystanie z wdrożonych zmian oraz niepowracanie do starych nawyków i przyzwyczajeń.</a:t>
            </a:r>
          </a:p>
          <a:p>
            <a:pPr>
              <a:buNone/>
            </a:pPr>
            <a:endParaRPr lang="pl-PL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14288"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Jak wspomagać pracę szkoły? Poradnik dla pracowników instytucji systemu wspomagania Zeszyt 1 „Założenia nowego systemu doskonalenia nauczycieli ORE 2015 Warszawa</a:t>
            </a:r>
            <a:endParaRPr lang="pl-PL" sz="1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0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744083"/>
          </a:xfrm>
        </p:spPr>
        <p:txBody>
          <a:bodyPr/>
          <a:lstStyle/>
          <a:p>
            <a:r>
              <a:rPr lang="pl-PL" dirty="0" smtClean="0"/>
              <a:t>Diagnoza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672409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083F8A"/>
                </a:solidFill>
              </a:rPr>
              <a:t>    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jest procesem badawczym, którego celem jest rozpoznanie – na podstawie zebranych i ocenionych danych z różnych źródeł – zastanego stanu rzeczy, jego genezy lub przyczyn oraz wyjaśnienie jego znaczenia i tendencji rozwojowych, a także ocena możliwości jego zmiany (lub utrzymania) w kierunku pożądanym.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pl-PL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S. Ziemski, Problemy dobrej diagnozy, Wiedza Powszechna, Warszawa 1973</a:t>
            </a:r>
            <a:endParaRPr lang="pl-PL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44083"/>
          </a:xfrm>
        </p:spPr>
        <p:txBody>
          <a:bodyPr/>
          <a:lstStyle/>
          <a:p>
            <a:r>
              <a:rPr lang="pl-PL" dirty="0" smtClean="0"/>
              <a:t>Diagnoza pracy szkoły w 4 krokach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1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Poznanie sytuacji - jak jest? 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2.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Określenie stanu docelowego -  jak chcemy, żeby było? 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3.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Szukanie przyczyn - co powoduje, że nie ma stanu docelowego? 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4.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Zdefiniowanie luki - jaki obszar do rozwoju jest kluczowy,  aby osiągnąć stan docelowy?</a:t>
            </a:r>
          </a:p>
          <a:p>
            <a:pPr>
              <a:buNone/>
            </a:pPr>
            <a:endParaRPr lang="pl-P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pl-P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Tamże</a:t>
            </a:r>
          </a:p>
          <a:p>
            <a:pPr algn="r">
              <a:buNone/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72075"/>
          </a:xfrm>
        </p:spPr>
        <p:txBody>
          <a:bodyPr/>
          <a:lstStyle/>
          <a:p>
            <a:r>
              <a:rPr lang="pl-PL" sz="3200" dirty="0" smtClean="0"/>
              <a:t> </a:t>
            </a:r>
            <a:r>
              <a:rPr lang="pl-PL" dirty="0" smtClean="0"/>
              <a:t>Źródła informacji o szkole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20481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raport z ewaluacji zewnętrznej szkoły;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raport z przeprowadzonej ewaluacji wewnętrznej, </a:t>
            </a:r>
          </a:p>
          <a:p>
            <a:pPr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w tym zdefiniowane przez szkołę wnioski i zalecenia do pracy w kolejnym roku szkolnym;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i sprawozdanie z nadzoru pedagogicznego;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pracy szkoły;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wyniki egzaminów zewnętrznych.</a:t>
            </a:r>
          </a:p>
          <a:p>
            <a:pPr>
              <a:buNone/>
            </a:pPr>
            <a:endParaRPr lang="pl-PL" sz="16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Jak wspomagać pracę szkoły? Poradnik dla pracowników instytucji systemu wspomagania Zeszyt  1 „Założenia nowego systemu doskonalenia nauczycieli ORE 2015 Warszawa</a:t>
            </a:r>
            <a:endParaRPr lang="pl-PL" sz="1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pl-PL" sz="2000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Współpraca z dyrektorem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3312369"/>
          </a:xfrm>
        </p:spPr>
        <p:txBody>
          <a:bodyPr/>
          <a:lstStyle/>
          <a:p>
            <a:pPr marL="0" indent="14288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Dyrektor jest inicjatorem zmian pracy szkoły,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jednocześnie osobą, która wspiera nauczycieli.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on bierze odpowiedzialność za proces przemian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 zarządzanie nim.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 tamże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600067"/>
          </a:xfrm>
        </p:spPr>
        <p:txBody>
          <a:bodyPr/>
          <a:lstStyle/>
          <a:p>
            <a:r>
              <a:rPr lang="pl-PL" dirty="0" smtClean="0"/>
              <a:t>Pierwsze spotkanie z dyrektorem szkoły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888433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 smtClean="0"/>
              <a:t>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Specjalista ds. wspomagania w czasie pierwszego spotkania musi przekazać dyrektorowi informacje nt. swojej roli, założeń nowego systemu doskonalenia nauczycieli oraz wyjaśnić wszystkie niejasne kwestie. </a:t>
            </a:r>
          </a:p>
          <a:p>
            <a:pPr marL="0" indent="0">
              <a:buNone/>
            </a:pPr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Przebieg tego spotkania będzie zależeć od sprawnej komunikacji.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sz="1400" dirty="0" smtClean="0">
                <a:solidFill>
                  <a:srgbClr val="083F8A"/>
                </a:solidFill>
              </a:rPr>
              <a:t>tamże</a:t>
            </a:r>
          </a:p>
          <a:p>
            <a:pPr algn="ctr">
              <a:buNone/>
            </a:pPr>
            <a:r>
              <a:rPr lang="pl-PL" dirty="0" smtClean="0"/>
              <a:t> 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00067"/>
          </a:xfrm>
        </p:spPr>
        <p:txBody>
          <a:bodyPr/>
          <a:lstStyle/>
          <a:p>
            <a:r>
              <a:rPr lang="pl-PL" dirty="0" smtClean="0"/>
              <a:t>Pierwsze spotkanie z dyrektorem szkoły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36504"/>
          </a:xfrm>
        </p:spPr>
        <p:txBody>
          <a:bodyPr/>
          <a:lstStyle/>
          <a:p>
            <a:pPr>
              <a:buNone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Rola komunikacji i pierwszego wrażenia;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Bądź punktualny/punktualna. 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Dowiedz się, jak się nazywa dyrektor szkoły. 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Wybierz strój odpowiedni do sytuacji. 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Zachowaj spokój. Jeśli masz tremę, łatwiej ją pokonasz, jeśli skupisz całą swoją uwagę na rozmówcy. 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Bądź uprzejmy/uprzejma, okaż szacunek rozmówcy. 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Bądź elastyczny/elastyczna i taktowny/taktowna. 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Bądź uczciwy/uczciwa i spójny/spójna. 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Okaż swoim rozmówcom i ich argumentacji prawdziwe zainteresowanie.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Szukaj mostów porozumienia. Nastaw rozmówcę pozytywnie do siebie.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r">
              <a:buFont typeface="+mj-lt"/>
              <a:buAutoNum type="arabicPeriod"/>
            </a:pPr>
            <a:endParaRPr lang="pl-PL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Tamże</a:t>
            </a:r>
            <a:endParaRPr lang="pl-PL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pPr algn="r">
              <a:buNone/>
            </a:pP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80120"/>
          </a:xfrm>
        </p:spPr>
        <p:txBody>
          <a:bodyPr/>
          <a:lstStyle/>
          <a:p>
            <a:r>
              <a:rPr lang="pl-PL" dirty="0" smtClean="0"/>
              <a:t>Propozycja zagadnień na pierwsze spotkanie z dyrektorem szkoły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10445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Przekazanie informacji na temat nowego modelu wspomagania szkół i doskonalenia nauczycieli. </a:t>
            </a:r>
          </a:p>
          <a:p>
            <a:pPr marL="457200" indent="-457200"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Uściślenie informacji nt. roli osoby wspomagającej oraz ustalenie zasad wzajemnej współpracy. </a:t>
            </a:r>
          </a:p>
          <a:p>
            <a:pPr marL="457200" indent="-457200"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Zebranie informacji na temat potrzeb dyrektora szkoły oraz oczekiwań wobec osoby wspomagającej. </a:t>
            </a:r>
          </a:p>
          <a:p>
            <a:pPr marL="457200" indent="-457200"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Omówienie zakresów odpowiedzialności za proces wsparcia szkoły. </a:t>
            </a:r>
          </a:p>
          <a:p>
            <a:pPr marL="457200" indent="-457200"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Przeprowadzenie rozmowy na temat potrzeb placówki (poznanie perspektywy dyrektora).</a:t>
            </a:r>
          </a:p>
          <a:p>
            <a:pPr marL="457200" indent="-457200"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Wspólne ustalenie, jak będzie przebiegało spotkanie specjalisty </a:t>
            </a:r>
            <a:b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 radą pedagogiczną i jaką rolę w nim odegra dyrektor szkoły.</a:t>
            </a:r>
          </a:p>
          <a:p>
            <a:pPr marL="457200" indent="-457200">
              <a:buNone/>
            </a:pPr>
            <a:endParaRPr lang="pl-PL" sz="1600" dirty="0" smtClean="0">
              <a:solidFill>
                <a:srgbClr val="083F8A"/>
              </a:solidFill>
            </a:endParaRPr>
          </a:p>
          <a:p>
            <a:pPr marL="457200" indent="-457200" algn="r">
              <a:buNone/>
            </a:pPr>
            <a:endParaRPr lang="pl-PL" sz="1600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576063"/>
          </a:xfrm>
        </p:spPr>
        <p:txBody>
          <a:bodyPr/>
          <a:lstStyle/>
          <a:p>
            <a:r>
              <a:rPr lang="pl-PL" dirty="0" smtClean="0"/>
              <a:t>Współpraca z radą pedagogiczną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464496"/>
          </a:xfrm>
        </p:spPr>
        <p:txBody>
          <a:bodyPr/>
          <a:lstStyle/>
          <a:p>
            <a:pPr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Cele pierwszego spotkania :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budowanie relacji;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przekazanie informacji na temat procesu;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ustalenie roli, zadań i odpowiedzialności;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wstępny wywiad nt. szkoły – zebranie informacji i opinii nauczycieli na temat szkoły;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sformułowanie wizji i ustalenie kierunku wprowadzania zmiany – wybór obszaru pracy szkoły;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ustalenie planu współpracy;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powołanie zespołu zadaniowego.</a:t>
            </a:r>
          </a:p>
          <a:p>
            <a:pPr>
              <a:buFont typeface="Wingdings" pitchFamily="2" charset="2"/>
              <a:buChar char="ü"/>
            </a:pPr>
            <a:endParaRPr lang="pl-P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Tamże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 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00067"/>
          </a:xfrm>
        </p:spPr>
        <p:txBody>
          <a:bodyPr/>
          <a:lstStyle/>
          <a:p>
            <a:r>
              <a:rPr lang="pl-PL" dirty="0" smtClean="0"/>
              <a:t>Metody i narzędzia do diagnozy pracy szkoły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3960441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Drzewo problemów – drzewo celów;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Analiza SWOT;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Metaplan;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Rybi szkielet;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Profil szkoły</a:t>
            </a:r>
          </a:p>
          <a:p>
            <a:endParaRPr lang="pl-PL" dirty="0" smtClean="0"/>
          </a:p>
          <a:p>
            <a:pPr algn="r">
              <a:buNone/>
            </a:pPr>
            <a:endParaRPr lang="pl-PL" sz="1400" dirty="0" smtClean="0">
              <a:solidFill>
                <a:srgbClr val="083F8A"/>
              </a:solidFill>
            </a:endParaRPr>
          </a:p>
          <a:p>
            <a:pPr algn="r">
              <a:buNone/>
            </a:pPr>
            <a:endParaRPr lang="pl-PL" sz="1400" dirty="0" smtClean="0">
              <a:solidFill>
                <a:srgbClr val="083F8A"/>
              </a:solidFill>
            </a:endParaRPr>
          </a:p>
          <a:p>
            <a:pPr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Tamże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92089"/>
          </a:xfrm>
        </p:spPr>
        <p:txBody>
          <a:bodyPr/>
          <a:lstStyle/>
          <a:p>
            <a:r>
              <a:rPr lang="pl-PL" sz="3200" dirty="0" smtClean="0"/>
              <a:t>Cele </a:t>
            </a:r>
            <a:r>
              <a:rPr lang="pl-PL" sz="2800" b="0" dirty="0" smtClean="0"/>
              <a:t>(</a:t>
            </a:r>
            <a:r>
              <a:rPr lang="pl-PL" sz="2800" b="0" dirty="0" smtClean="0"/>
              <a:t>Uczestnik szkolenia)</a:t>
            </a:r>
            <a:r>
              <a:rPr lang="pl-PL" sz="3200" dirty="0" smtClean="0"/>
              <a:t>: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392489"/>
          </a:xfrm>
        </p:spPr>
        <p:txBody>
          <a:bodyPr/>
          <a:lstStyle/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wyjaśnia </a:t>
            </a: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pojęcie zmiany oraz jej znaczenie w rozwoju szkoły; 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wskazuje i definiuje czynniki warunkujące wprowadzanie zmiany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/>
            </a:r>
            <a:b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</a:b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i </a:t>
            </a: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wykorzystuje je w procesie wspomagania szkół;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wspiera szkołę w przeprowadzeniu diagnozy jej pracy w zakresie wychowania i kształtowania postaw innowacyjności, kreatywności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/>
            </a:r>
            <a:b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</a:b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i </a:t>
            </a: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pracy zespołowej uczniów; 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stosuje metody i narzędzia służące pogłębionej diagnozie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/>
            </a:r>
            <a:b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</a:b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i </a:t>
            </a: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dostosowuje je do obszarów związanych z wychowaniem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/>
            </a:r>
            <a:b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</a:b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i </a:t>
            </a: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kształtowaniem postaw uczniów; </a:t>
            </a:r>
            <a:endParaRPr lang="pl-PL" sz="2200" dirty="0" smtClean="0">
              <a:solidFill>
                <a:schemeClr val="tx1">
                  <a:lumMod val="75000"/>
                  <a:lumOff val="25000"/>
                </a:schemeClr>
              </a:solidFill>
              <a:ea typeface="Times New Roman"/>
              <a:cs typeface="Times New Roman"/>
            </a:endParaRPr>
          </a:p>
          <a:p>
            <a:pPr algn="just">
              <a:buNone/>
            </a:pPr>
            <a:endParaRPr lang="pl-PL" sz="2000" dirty="0" smtClean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528059"/>
          </a:xfrm>
        </p:spPr>
        <p:txBody>
          <a:bodyPr/>
          <a:lstStyle/>
          <a:p>
            <a:r>
              <a:rPr lang="pl-PL" dirty="0" smtClean="0"/>
              <a:t>Rezultaty spotkania zespołu zadaniowego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17646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Objęcie wspomaganiem określonego obszaru pracy szkoły. </a:t>
            </a:r>
          </a:p>
          <a:p>
            <a:pPr marL="457200" indent="-457200"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Zdiagnozowanie przyczyn zjawisk, sytuacji zachodzących w szkole.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Określenie, co ma się zmienić w szkole.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Określenie stanu docelowego, do którego dąży szkoła.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Określenie sposobu, w jaki mierzone będą postępy i efekty.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Ustalenie planu działań (zarys harmonogramu działań placówki </a:t>
            </a:r>
            <a:b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 wybranym przez nią obszarze).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Zebranie wszystkich informacji potrzebnych do napisania RPW.</a:t>
            </a:r>
          </a:p>
          <a:p>
            <a:pPr marL="457200" indent="-457200">
              <a:buAutoNum type="arabicPeriod"/>
            </a:pP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None/>
            </a:pPr>
            <a:endParaRPr lang="pl-PL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None/>
            </a:pPr>
            <a:endParaRPr lang="pl-PL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None/>
            </a:pPr>
            <a:r>
              <a:rPr lang="pl-P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Tamże</a:t>
            </a:r>
          </a:p>
          <a:p>
            <a:pPr marL="457200" indent="-457200">
              <a:buNone/>
            </a:pPr>
            <a:endParaRPr lang="pl-PL" sz="2000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pl-PL" dirty="0" smtClean="0"/>
              <a:t>RPW obejmuje cały proces: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3528393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sz="2400" dirty="0">
                <a:solidFill>
                  <a:srgbClr val="083F8A"/>
                </a:solidFill>
              </a:rPr>
              <a:t> </a:t>
            </a:r>
            <a:r>
              <a:rPr lang="pl-PL" sz="2400" dirty="0" smtClean="0">
                <a:solidFill>
                  <a:srgbClr val="083F8A"/>
                </a:solidFill>
              </a:rPr>
              <a:t>   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 diagnozy potrzeb, poprzez planowanie i realizację konkretnych działań (np. warsztaty, szkolenia, konsultacje), pomoc nauczycielom we wprowadzaniu zmiany, aż po ewaluację podjętych działań. RPW realizowany jest w trakcie jednego roku szkolnego.</a:t>
            </a:r>
          </a:p>
          <a:p>
            <a:pPr>
              <a:buNone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pl-P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pl-P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pl-P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pl-P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</a:t>
            </a: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Tamże</a:t>
            </a:r>
            <a:endParaRPr lang="pl-PL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buNone/>
            </a:pPr>
            <a:endParaRPr lang="pl-PL" sz="2000" dirty="0" smtClean="0">
              <a:solidFill>
                <a:srgbClr val="083F8A"/>
              </a:solidFill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72075"/>
          </a:xfrm>
        </p:spPr>
        <p:txBody>
          <a:bodyPr/>
          <a:lstStyle/>
          <a:p>
            <a:r>
              <a:rPr lang="pl-PL" sz="2800" dirty="0" smtClean="0"/>
              <a:t>Roczny plan wspomagania zawiera: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176465"/>
          </a:xfrm>
        </p:spPr>
        <p:txBody>
          <a:bodyPr/>
          <a:lstStyle/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datę rozpoczęcia i zakończenia realizacji RPW;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krótki opis diagnozy potrzeb;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 realizacji RPW;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wskaźniki realizacji;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role osób realizujących RPW i korzystających ze wsparcia wraz z ich zaangażowaniem czasowym;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zadania osób realizujących RPW oraz osób korzystających ze wsparcia;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harmonogram realizacji RPW wraz ze wskazaniem działań (np. warsztatów, konsultacji, szkoleń).</a:t>
            </a:r>
          </a:p>
          <a:p>
            <a:pPr>
              <a:buNone/>
            </a:pPr>
            <a:r>
              <a:rPr lang="pl-P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Tamże</a:t>
            </a:r>
          </a:p>
          <a:p>
            <a:pPr algn="r">
              <a:buNone/>
            </a:pPr>
            <a:endParaRPr lang="pl-PL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2"/>
          </a:xfrm>
        </p:spPr>
        <p:txBody>
          <a:bodyPr/>
          <a:lstStyle/>
          <a:p>
            <a:r>
              <a:rPr lang="pl-PL" dirty="0" smtClean="0"/>
              <a:t>Cele </a:t>
            </a:r>
            <a:r>
              <a:rPr lang="pl-PL" sz="2800" b="0" dirty="0" smtClean="0"/>
              <a:t>(</a:t>
            </a:r>
            <a:r>
              <a:rPr lang="pl-PL" sz="2800" b="0" dirty="0" smtClean="0"/>
              <a:t>Uczestnik szkolenia)</a:t>
            </a:r>
            <a:r>
              <a:rPr lang="pl-PL" sz="3200" dirty="0" smtClean="0"/>
              <a:t>: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36505"/>
          </a:xfrm>
        </p:spPr>
        <p:txBody>
          <a:bodyPr/>
          <a:lstStyle/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wyznacza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cele i tworzy propozycje rozwiązań, które służą wychowaniu oraz kształtowaniu postaw innowacyjności, kreatywności i umiejętności pracy zespołowej uczniów; 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monitoruje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i ocenia działania wspierające nauczycieli w zakresie wychowania i kształtowania postaw, w tym projektuje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i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wykorzystuje narzędzia ewaluacyjne służące ocenie działań; 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współpracuje z nauczycielami oraz dyrektorem szkoły przy tworzeniu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/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i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realizacji planu wspomagania;  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identyfikuje typowe reakcje ludzi na zmianę i wykorzystuje strategie radzenia sobie z nimi; 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/>
                <a:cs typeface="Times New Roman"/>
              </a:rPr>
              <a:t>wyjaśnia rolę i zadania osoby wspomagającej szkołę w rozwoju.  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ea typeface="Times New Roman"/>
              <a:cs typeface="Times New Roman"/>
            </a:endParaRPr>
          </a:p>
          <a:p>
            <a:pPr algn="just">
              <a:buNone/>
            </a:pPr>
            <a:endParaRPr lang="pl-PL" sz="2000" dirty="0" smtClean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42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2"/>
          </a:xfrm>
        </p:spPr>
        <p:txBody>
          <a:bodyPr/>
          <a:lstStyle/>
          <a:p>
            <a:r>
              <a:rPr lang="pl-PL" sz="3200" dirty="0" smtClean="0"/>
              <a:t>Struktura spotkania MODUŁ </a:t>
            </a:r>
            <a:r>
              <a:rPr lang="pl-PL" sz="3200" dirty="0" smtClean="0"/>
              <a:t>VIII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36505"/>
          </a:xfrm>
        </p:spPr>
        <p:txBody>
          <a:bodyPr/>
          <a:lstStyle/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Czym jest zmiana? Zmiana jako element rozwoju szkoły. Typowe reakcje na zmianę i sposoby radzenia sobie z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nimi;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Diagnoza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pracy szkoły w obszarze kształtowania postaw innowacyjności, kreatywności i umiejętności pracy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zespołowej (etapy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diagnozy, źródła informacji, metody i narzędzia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</a:p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Analiza i wykorzystanie zasobów szkoły oraz potencjału rozwojowego nauczycieli w zakresie kształtowania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kompetencji kluczowych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uczniów;</a:t>
            </a:r>
          </a:p>
          <a:p>
            <a:pPr algn="just"/>
            <a:r>
              <a:rPr lang="pl-PL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Coaching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zewnętrzny i </a:t>
            </a:r>
            <a:r>
              <a:rPr lang="pl-PL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mentoring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wewnątrzszkolny jako sposoby doskonalenia umiejętności w zakresie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rozwijania kompetencji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kluczowych 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uczniów;</a:t>
            </a:r>
          </a:p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Planowanie działań szkoły na rzecz rozwijania postaw innowacyjności, kreatywności i umiejętności pracy zespołowej (zasady określania celów, metody planowania)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uwzględnieniem zasobów szkoły i potencjału rozwojowego nauczycieli;</a:t>
            </a:r>
          </a:p>
          <a:p>
            <a:pPr algn="just"/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42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2"/>
          </a:xfrm>
        </p:spPr>
        <p:txBody>
          <a:bodyPr/>
          <a:lstStyle/>
          <a:p>
            <a:r>
              <a:rPr lang="pl-PL" sz="3200" dirty="0" smtClean="0"/>
              <a:t>Struktura spotkania MODUŁ </a:t>
            </a:r>
            <a:r>
              <a:rPr lang="pl-PL" sz="3200" dirty="0" smtClean="0"/>
              <a:t>VIII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36505"/>
          </a:xfrm>
        </p:spPr>
        <p:txBody>
          <a:bodyPr/>
          <a:lstStyle/>
          <a:p>
            <a:pPr algn="just"/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Realizacja działań szkoły, których celem jest rozwijanie postaw innowacyjności, kreatywności i umiejętności pracy zespołowej (formy doskonalenia i metody wspierania nauczycieli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</a:p>
          <a:p>
            <a:pPr algn="just"/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Wdrażanie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innowacji pedagogicznych w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szkole;</a:t>
            </a:r>
          </a:p>
          <a:p>
            <a:pPr algn="just"/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Podsumowanie działań realizowanych w szkołach, których celem jest rozwijanie postaw innowacyjności,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kreatywności i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umiejętności pracy zespołowej (metody i narzędzia ewaluacji). Świętowanie wprowadzonej zmiany i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przeprowadzonych działań;</a:t>
            </a:r>
            <a:endParaRPr lang="pl-PL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Rola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zadania osoby wspomagającej pracę szkoły w rozwoju postaw innowacyjności, kreatywności i umiejętności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pracy zespołowej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relacje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dyrekcją, nauczycielami, ekspertami na poszczególnych etapach wspomagania. Pułapki i błędy.</a:t>
            </a:r>
            <a:endParaRPr lang="pl-PL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42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i="1" cap="all" dirty="0" smtClean="0">
                <a:solidFill>
                  <a:srgbClr val="083F8A"/>
                </a:solidFill>
              </a:rPr>
              <a:t>POSTĘP JEST NIEMOŻLIWY BEZ ZMIANY, A CI KTÓRZY NIE MOGĄ ZMIENIĆ SWOICH UMYSŁÓW NIE MOGĄ ZMIENIĆ NICZEGO.</a:t>
            </a:r>
          </a:p>
          <a:p>
            <a:pPr algn="ctr">
              <a:buNone/>
            </a:pPr>
            <a:r>
              <a:rPr lang="pl-PL" i="1" cap="all" dirty="0" smtClean="0">
                <a:solidFill>
                  <a:srgbClr val="083F8A"/>
                </a:solidFill>
              </a:rPr>
              <a:t> </a:t>
            </a:r>
          </a:p>
          <a:p>
            <a:pPr algn="ctr">
              <a:buNone/>
            </a:pPr>
            <a:r>
              <a:rPr lang="pl-PL" i="1" cap="all" dirty="0" smtClean="0">
                <a:solidFill>
                  <a:srgbClr val="083F8A"/>
                </a:solidFill>
              </a:rPr>
              <a:t>GEORGE BERNARD SHAW</a:t>
            </a:r>
            <a:endParaRPr lang="pl-PL" dirty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10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Typowe </a:t>
            </a:r>
            <a:r>
              <a:rPr lang="pl-PL" dirty="0"/>
              <a:t>reakcje psychologiczne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na </a:t>
            </a:r>
            <a:r>
              <a:rPr lang="pl-PL" dirty="0"/>
              <a:t>zmianę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796820"/>
            <a:ext cx="7931224" cy="3648405"/>
          </a:xfrm>
        </p:spPr>
        <p:txBody>
          <a:bodyPr/>
          <a:lstStyle/>
          <a:p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wyparcie, 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opór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próby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akceptacja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adaptacja.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91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/>
          <a:lstStyle/>
          <a:p>
            <a:r>
              <a:rPr lang="pl-PL" dirty="0" smtClean="0"/>
              <a:t>Fazy przechodzenia przez zmianę wg Johna </a:t>
            </a:r>
            <a:r>
              <a:rPr lang="pl-PL" dirty="0" err="1" smtClean="0"/>
              <a:t>Kottera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20480"/>
          </a:xfrm>
        </p:spPr>
        <p:txBody>
          <a:bodyPr/>
          <a:lstStyle/>
          <a:p>
            <a:pPr algn="ctr">
              <a:buNone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OSIEM KROKÓW SKUTECZNEJ ZMIANY:</a:t>
            </a:r>
          </a:p>
          <a:p>
            <a:pPr>
              <a:buNone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1.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UŚWIADOMIENIE PILNEJ POTRZEBY WPROWADZANIA ZMIANY </a:t>
            </a:r>
          </a:p>
          <a:p>
            <a:pPr>
              <a:buNone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2.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ZYSKANIE ZWOLENNIKÓW ZMIANY </a:t>
            </a:r>
          </a:p>
          <a:p>
            <a:pPr>
              <a:buNone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Wprowadzenie zmiany wymaga działań zespołu i zaangażowania. </a:t>
            </a:r>
          </a:p>
          <a:p>
            <a:pPr>
              <a:buNone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3.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USTALENIE WIZJI PRZYSZŁOŚCI </a:t>
            </a:r>
          </a:p>
          <a:p>
            <a:pPr>
              <a:buNone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Wizja to proste określenie wyobrażonego stanu organizacji po zmianie. </a:t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Dobra wizja powinna spełniać kilka kryteriów: </a:t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musi być zrozumiała dla każdego pracownika; </a:t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musi dawać możliwość realizowania się (wykazania swoimi kompetencjami); </a:t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musi zawierać ideę moralną; </a:t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musi służyć rozwojowi pracowników.</a:t>
            </a:r>
            <a:endParaRPr lang="pl-PL" sz="20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Jak wspomagać pracę szkoły? Poradnik dla pracowników instytucji systemu wspomagania Zeszyt  1 „Założenia nowego systemu doskonalenia nauczycieli ORE 2015 Warszawa</a:t>
            </a:r>
            <a:endParaRPr lang="pl-PL" sz="11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pl-PL" sz="1600" dirty="0" smtClean="0">
              <a:solidFill>
                <a:srgbClr val="083F8A"/>
              </a:solidFill>
            </a:endParaRPr>
          </a:p>
          <a:p>
            <a:pPr>
              <a:buNone/>
            </a:pPr>
            <a:endParaRPr lang="pl-PL" sz="1600" dirty="0" smtClean="0">
              <a:solidFill>
                <a:srgbClr val="083F8A"/>
              </a:solidFill>
            </a:endParaRPr>
          </a:p>
          <a:p>
            <a:pPr>
              <a:buNone/>
            </a:pPr>
            <a:endParaRPr lang="pl-PL" sz="1600" dirty="0" smtClean="0">
              <a:solidFill>
                <a:srgbClr val="083F8A"/>
              </a:solidFill>
            </a:endParaRPr>
          </a:p>
          <a:p>
            <a:pPr>
              <a:buNone/>
            </a:pPr>
            <a:endParaRPr lang="pl-PL" sz="1600" dirty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0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7"/>
          </a:xfrm>
        </p:spPr>
        <p:txBody>
          <a:bodyPr/>
          <a:lstStyle/>
          <a:p>
            <a:r>
              <a:rPr lang="pl-PL" dirty="0" smtClean="0"/>
              <a:t>Fazy przechodzenia przez zmianę wg Johna </a:t>
            </a:r>
            <a:r>
              <a:rPr lang="pl-PL" dirty="0" err="1" smtClean="0"/>
              <a:t>Kottera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36504"/>
          </a:xfrm>
        </p:spPr>
        <p:txBody>
          <a:bodyPr/>
          <a:lstStyle/>
          <a:p>
            <a:pPr algn="ctr">
              <a:buNone/>
            </a:pPr>
            <a:r>
              <a:rPr lang="pl-P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OSIEM KROKÓW SKUTECZNEJ ZMIANY:</a:t>
            </a:r>
          </a:p>
          <a:p>
            <a:pPr>
              <a:buNone/>
            </a:pPr>
            <a:r>
              <a:rPr lang="pl-P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4.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KOMUNIKOWANIE NOWEGO 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Jednym z najważniejszych czynników powodzenia jest komunikowanie wizji i zmian. 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Należy dotrzeć do jak największej liczy osób, których zmiana dotyczy i powtarzać wizję. </a:t>
            </a:r>
          </a:p>
          <a:p>
            <a:pPr>
              <a:buNone/>
            </a:pPr>
            <a:r>
              <a:rPr lang="pl-P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5.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MOBILIZOWANIE DO DZIAŁANIA I USUWANIE BARIER 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tym etapie należy badać klimat wokół zmian, prowadzić wiele rozmów i rozwiewać 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wszelkie obawy. Kluczowe na tym etapie jest zapewnienie wzajemnego wsparcia. </a:t>
            </a:r>
          </a:p>
          <a:p>
            <a:pPr>
              <a:buNone/>
            </a:pPr>
            <a:r>
              <a:rPr lang="pl-P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6.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ZAPEWNIENIE NIEWIELKIEGO SUKCESU 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Należy motywować ludzi do działania, nawet niewielki sukces daje dodatkowe siły do 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pracy i zapobiega zniechęceniu. Na tym etapie warto pokazywać pozytywne aspekty, 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uświadamiać mocne strony i prowadzić rozmowy motywujące. Pokazywanie sukcesów 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nagłaśnianie ich jest również metodą uwiarygodniającą, że kierunek zmian jest 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właściwy.</a:t>
            </a:r>
          </a:p>
          <a:p>
            <a:pPr algn="r">
              <a:buNone/>
            </a:pPr>
            <a:r>
              <a:rPr lang="pl-PL" sz="1200" dirty="0">
                <a:solidFill>
                  <a:srgbClr val="083F8A"/>
                </a:solidFill>
              </a:rPr>
              <a:t>tamże</a:t>
            </a:r>
          </a:p>
          <a:p>
            <a:pPr>
              <a:buNone/>
            </a:pPr>
            <a:endParaRPr lang="pl-PL" sz="1800" dirty="0" smtClean="0">
              <a:solidFill>
                <a:srgbClr val="083F8A"/>
              </a:solidFill>
            </a:endParaRPr>
          </a:p>
          <a:p>
            <a:pPr algn="r">
              <a:buNone/>
            </a:pPr>
            <a:endParaRPr lang="pl-PL" sz="1800" dirty="0" smtClean="0">
              <a:solidFill>
                <a:srgbClr val="083F8A"/>
              </a:solidFill>
            </a:endParaRPr>
          </a:p>
          <a:p>
            <a:pPr>
              <a:buNone/>
            </a:pPr>
            <a:endParaRPr lang="pl-PL" sz="1800" dirty="0" smtClean="0">
              <a:solidFill>
                <a:srgbClr val="083F8A"/>
              </a:solidFill>
            </a:endParaRPr>
          </a:p>
          <a:p>
            <a:pPr>
              <a:buNone/>
            </a:pPr>
            <a:endParaRPr lang="pl-PL" sz="1800" dirty="0" smtClean="0">
              <a:solidFill>
                <a:srgbClr val="083F8A"/>
              </a:solidFill>
            </a:endParaRPr>
          </a:p>
          <a:p>
            <a:pPr>
              <a:buNone/>
            </a:pPr>
            <a:endParaRPr lang="pl-PL" sz="1800" dirty="0" smtClean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0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4041</TotalTime>
  <Words>1197</Words>
  <Application>Microsoft Office PowerPoint</Application>
  <PresentationFormat>Pokaz na ekranie (4:3)</PresentationFormat>
  <Paragraphs>177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Moduł VIII</vt:lpstr>
      <vt:lpstr>Cele (Uczestnik szkolenia): </vt:lpstr>
      <vt:lpstr>Cele (Uczestnik szkolenia): </vt:lpstr>
      <vt:lpstr>Struktura spotkania MODUŁ VIII</vt:lpstr>
      <vt:lpstr>Struktura spotkania MODUŁ VIII</vt:lpstr>
      <vt:lpstr>Slajd 6</vt:lpstr>
      <vt:lpstr>Typowe reakcje psychologiczne  na zmianę:</vt:lpstr>
      <vt:lpstr>Fazy przechodzenia przez zmianę wg Johna Kottera</vt:lpstr>
      <vt:lpstr>Fazy przechodzenia przez zmianę wg Johna Kottera</vt:lpstr>
      <vt:lpstr>Fazy przechodzenia przez zmianę  wg Johna Kottera</vt:lpstr>
      <vt:lpstr>Diagnoza</vt:lpstr>
      <vt:lpstr>Diagnoza pracy szkoły w 4 krokach</vt:lpstr>
      <vt:lpstr> Źródła informacji o szkole</vt:lpstr>
      <vt:lpstr> Współpraca z dyrektorem</vt:lpstr>
      <vt:lpstr>Pierwsze spotkanie z dyrektorem szkoły</vt:lpstr>
      <vt:lpstr>Pierwsze spotkanie z dyrektorem szkoły</vt:lpstr>
      <vt:lpstr>Propozycja zagadnień na pierwsze spotkanie z dyrektorem szkoły</vt:lpstr>
      <vt:lpstr>Współpraca z radą pedagogiczną</vt:lpstr>
      <vt:lpstr>Metody i narzędzia do diagnozy pracy szkoły</vt:lpstr>
      <vt:lpstr>Rezultaty spotkania zespołu zadaniowego</vt:lpstr>
      <vt:lpstr>RPW obejmuje cały proces:</vt:lpstr>
      <vt:lpstr>Roczny plan wspomagania zawiera: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Romek</dc:creator>
  <cp:lastModifiedBy>MGasik</cp:lastModifiedBy>
  <cp:revision>124</cp:revision>
  <dcterms:created xsi:type="dcterms:W3CDTF">2018-05-05T08:26:16Z</dcterms:created>
  <dcterms:modified xsi:type="dcterms:W3CDTF">2019-03-14T11:19:30Z</dcterms:modified>
</cp:coreProperties>
</file>