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92" r:id="rId5"/>
    <p:sldId id="293" r:id="rId6"/>
    <p:sldId id="271" r:id="rId7"/>
    <p:sldId id="272" r:id="rId8"/>
    <p:sldId id="277" r:id="rId9"/>
    <p:sldId id="278" r:id="rId10"/>
    <p:sldId id="279" r:id="rId11"/>
    <p:sldId id="282" r:id="rId12"/>
    <p:sldId id="283" r:id="rId13"/>
    <p:sldId id="284" r:id="rId14"/>
    <p:sldId id="285" r:id="rId15"/>
    <p:sldId id="288" r:id="rId16"/>
    <p:sldId id="286" r:id="rId17"/>
    <p:sldId id="287" r:id="rId18"/>
    <p:sldId id="289" r:id="rId19"/>
    <p:sldId id="290" r:id="rId20"/>
    <p:sldId id="291" r:id="rId21"/>
    <p:sldId id="281" r:id="rId22"/>
    <p:sldId id="280" r:id="rId2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83F8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18" autoAdjust="0"/>
    <p:restoredTop sz="94660"/>
  </p:normalViewPr>
  <p:slideViewPr>
    <p:cSldViewPr>
      <p:cViewPr>
        <p:scale>
          <a:sx n="72" d="100"/>
          <a:sy n="72" d="100"/>
        </p:scale>
        <p:origin x="-1200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685800" y="2971800"/>
            <a:ext cx="7772400" cy="1035549"/>
          </a:xfrm>
        </p:spPr>
        <p:txBody>
          <a:bodyPr anchor="b"/>
          <a:lstStyle>
            <a:lvl1pPr algn="ctr">
              <a:defRPr/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3568" y="4293096"/>
            <a:ext cx="7776864" cy="6229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 smtClean="0"/>
              <a:t>Kliknij, aby edytować styl wzorca podtytułu</a:t>
            </a:r>
            <a:endParaRPr lang="pl-PL" dirty="0"/>
          </a:p>
        </p:txBody>
      </p:sp>
      <p:pic>
        <p:nvPicPr>
          <p:cNvPr id="8" name="Obraz 7" descr="Logo Markpiw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43808" y="692696"/>
            <a:ext cx="3388760" cy="1152128"/>
          </a:xfrm>
          <a:prstGeom prst="rect">
            <a:avLst/>
          </a:prstGeom>
        </p:spPr>
      </p:pic>
      <p:sp>
        <p:nvSpPr>
          <p:cNvPr id="9" name="Prostokąt 8"/>
          <p:cNvSpPr/>
          <p:nvPr userDrawn="1"/>
        </p:nvSpPr>
        <p:spPr>
          <a:xfrm>
            <a:off x="0" y="5661248"/>
            <a:ext cx="9144000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1" name="Łącznik prosty 10"/>
          <p:cNvCxnSpPr/>
          <p:nvPr userDrawn="1"/>
        </p:nvCxnSpPr>
        <p:spPr>
          <a:xfrm>
            <a:off x="2627784" y="2492896"/>
            <a:ext cx="3816424" cy="0"/>
          </a:xfrm>
          <a:prstGeom prst="line">
            <a:avLst/>
          </a:prstGeom>
          <a:ln w="12700">
            <a:solidFill>
              <a:srgbClr val="083F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anchor="b" anchorCtr="0">
            <a:no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11033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45266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796820"/>
            <a:ext cx="8229600" cy="36484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cxnSp>
        <p:nvCxnSpPr>
          <p:cNvPr id="26" name="Łącznik prosty 25"/>
          <p:cNvCxnSpPr/>
          <p:nvPr userDrawn="1"/>
        </p:nvCxnSpPr>
        <p:spPr>
          <a:xfrm>
            <a:off x="395536" y="5649550"/>
            <a:ext cx="8280920" cy="0"/>
          </a:xfrm>
          <a:prstGeom prst="line">
            <a:avLst/>
          </a:prstGeom>
          <a:ln>
            <a:solidFill>
              <a:srgbClr val="083F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C:\Users\EwaL\AppData\Local\Temp\Rar$DIa0.533\FE_POWER_poziom_pl-1_rgb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5697648"/>
            <a:ext cx="7849282" cy="1009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  <p:sldLayoutId id="2147483655" r:id="rId5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083F8A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2564904"/>
            <a:ext cx="7772400" cy="648072"/>
          </a:xfrm>
        </p:spPr>
        <p:txBody>
          <a:bodyPr/>
          <a:lstStyle/>
          <a:p>
            <a:r>
              <a:rPr lang="pl-PL" dirty="0" smtClean="0"/>
              <a:t>Moduł VIII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55576" y="3212976"/>
            <a:ext cx="7776864" cy="1944216"/>
          </a:xfrm>
        </p:spPr>
        <p:txBody>
          <a:bodyPr/>
          <a:lstStyle/>
          <a:p>
            <a:r>
              <a:rPr lang="pl-PL" b="1" dirty="0" smtClean="0">
                <a:solidFill>
                  <a:srgbClr val="083F8A"/>
                </a:solidFill>
                <a:ea typeface="Times New Roman"/>
              </a:rPr>
              <a:t>Wspomaganie </a:t>
            </a:r>
            <a:r>
              <a:rPr lang="pl-PL" b="1" dirty="0">
                <a:solidFill>
                  <a:srgbClr val="083F8A"/>
                </a:solidFill>
                <a:ea typeface="Times New Roman"/>
              </a:rPr>
              <a:t>pracy szkoły w kształtowaniu postaw innowacyjności, kreatywności </a:t>
            </a:r>
            <a:r>
              <a:rPr lang="pl-PL" b="1" dirty="0" smtClean="0">
                <a:solidFill>
                  <a:srgbClr val="083F8A"/>
                </a:solidFill>
                <a:ea typeface="Times New Roman"/>
              </a:rPr>
              <a:t/>
            </a:r>
            <a:br>
              <a:rPr lang="pl-PL" b="1" dirty="0" smtClean="0">
                <a:solidFill>
                  <a:srgbClr val="083F8A"/>
                </a:solidFill>
                <a:ea typeface="Times New Roman"/>
              </a:rPr>
            </a:br>
            <a:r>
              <a:rPr lang="pl-PL" b="1" dirty="0" smtClean="0">
                <a:solidFill>
                  <a:srgbClr val="083F8A"/>
                </a:solidFill>
                <a:ea typeface="Times New Roman"/>
              </a:rPr>
              <a:t>i </a:t>
            </a:r>
            <a:r>
              <a:rPr lang="pl-PL" b="1" dirty="0">
                <a:solidFill>
                  <a:srgbClr val="083F8A"/>
                </a:solidFill>
                <a:ea typeface="Times New Roman"/>
              </a:rPr>
              <a:t>umiejętności pracy </a:t>
            </a:r>
            <a:r>
              <a:rPr lang="pl-PL" b="1" dirty="0" smtClean="0">
                <a:solidFill>
                  <a:srgbClr val="083F8A"/>
                </a:solidFill>
                <a:ea typeface="Times New Roman"/>
              </a:rPr>
              <a:t>zespołowej</a:t>
            </a:r>
            <a:endParaRPr lang="pl-PL" b="1" dirty="0">
              <a:solidFill>
                <a:srgbClr val="083F8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0649"/>
            <a:ext cx="8229600" cy="1008112"/>
          </a:xfrm>
        </p:spPr>
        <p:txBody>
          <a:bodyPr/>
          <a:lstStyle/>
          <a:p>
            <a:r>
              <a:rPr lang="pl-PL" dirty="0" smtClean="0"/>
              <a:t>Fazy przechodzenia przez zmianę </a:t>
            </a:r>
            <a:br>
              <a:rPr lang="pl-PL" dirty="0" smtClean="0"/>
            </a:br>
            <a:r>
              <a:rPr lang="pl-PL" dirty="0" smtClean="0"/>
              <a:t>wg Johna </a:t>
            </a:r>
            <a:r>
              <a:rPr lang="pl-PL" dirty="0" err="1" smtClean="0"/>
              <a:t>Kottera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104457"/>
          </a:xfrm>
        </p:spPr>
        <p:txBody>
          <a:bodyPr/>
          <a:lstStyle/>
          <a:p>
            <a:pPr algn="ctr">
              <a:buNone/>
            </a:pPr>
            <a:r>
              <a:rPr lang="pl-PL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OSIEM KROKÓW SKUTECZNEJ ZMIANY:</a:t>
            </a:r>
          </a:p>
          <a:p>
            <a:pPr>
              <a:buNone/>
            </a:pPr>
            <a:r>
              <a:rPr lang="pl-PL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KROK 7.</a:t>
            </a:r>
            <a:r>
              <a:rPr lang="pl-PL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WYTRWAŁE DZIAŁANIA </a:t>
            </a:r>
          </a:p>
          <a:p>
            <a:pPr marL="0" indent="0">
              <a:buNone/>
            </a:pPr>
            <a:r>
              <a:rPr lang="pl-PL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Często pierwsze sukcesy usypiają naszą czujność. Tymczasem jest to dobra okazja do wprowadzania kolejnych działań z programu wdrażanych zmian. Szczególnie ważna na tym etapie jest wytrwałość i elastyczność w reagowaniu na pojawiające się problemy. </a:t>
            </a:r>
          </a:p>
          <a:p>
            <a:pPr>
              <a:buNone/>
            </a:pPr>
            <a:endParaRPr lang="pl-PL" sz="1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r>
              <a:rPr lang="pl-PL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KROK 8. </a:t>
            </a:r>
            <a:r>
              <a:rPr lang="pl-PL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UTRWALANIE ZMIANY </a:t>
            </a:r>
          </a:p>
          <a:p>
            <a:pPr marL="0" indent="0">
              <a:buNone/>
            </a:pPr>
            <a:r>
              <a:rPr lang="pl-PL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Ostatni etap zmiany to utrwalenie nowych praktyk, postaw i powstałej kultury. Nowa rzeczywistość oznacza korzystanie z wdrożonych zmian oraz niepowracanie do starych nawyków i przyzwyczajeń.</a:t>
            </a:r>
          </a:p>
          <a:p>
            <a:pPr>
              <a:buNone/>
            </a:pPr>
            <a:endParaRPr lang="pl-PL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14288">
              <a:buNone/>
            </a:pPr>
            <a:r>
              <a:rPr lang="pl-PL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Źródło: Jak wspomagać pracę szkoły? Poradnik dla pracowników instytucji systemu wspomagania Zeszyt 1 „Założenia nowego systemu doskonalenia nauczycieli ORE 2015 Warszawa</a:t>
            </a:r>
            <a:endParaRPr lang="pl-PL" sz="14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401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52669"/>
            <a:ext cx="8229600" cy="744083"/>
          </a:xfrm>
        </p:spPr>
        <p:txBody>
          <a:bodyPr/>
          <a:lstStyle/>
          <a:p>
            <a:r>
              <a:rPr lang="pl-PL" dirty="0" smtClean="0"/>
              <a:t>Diagnoza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3672409"/>
          </a:xfrm>
        </p:spPr>
        <p:txBody>
          <a:bodyPr/>
          <a:lstStyle/>
          <a:p>
            <a:pPr>
              <a:buNone/>
            </a:pPr>
            <a:r>
              <a:rPr lang="pl-PL" dirty="0" smtClean="0">
                <a:solidFill>
                  <a:srgbClr val="083F8A"/>
                </a:solidFill>
              </a:rPr>
              <a:t>    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jest procesem badawczym, którego celem jest rozpoznanie – na podstawie zebranych i ocenionych danych z różnych źródeł – zastanego stanu rzeczy, jego genezy lub przyczyn oraz wyjaśnienie jego znaczenia i tendencji rozwojowych, a także ocena możliwości jego zmiany (lub utrzymania) w kierunku pożądanym.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pl-PL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endParaRPr lang="pl-PL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r>
              <a:rPr lang="pl-PL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Źródło: S. Ziemski, Problemy dobrej diagnozy, Wiedza Powszechna, Warszawa 1973</a:t>
            </a:r>
            <a:endParaRPr lang="pl-PL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744083"/>
          </a:xfrm>
        </p:spPr>
        <p:txBody>
          <a:bodyPr/>
          <a:lstStyle/>
          <a:p>
            <a:r>
              <a:rPr lang="pl-PL" dirty="0" smtClean="0"/>
              <a:t>Diagnoza pracy szkoły w 4 krokach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320480"/>
          </a:xfrm>
        </p:spPr>
        <p:txBody>
          <a:bodyPr/>
          <a:lstStyle/>
          <a:p>
            <a:pPr marL="0" indent="0">
              <a:buNone/>
            </a:pP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Krok 1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Poznanie sytuacji - jak jest? </a:t>
            </a:r>
          </a:p>
          <a:p>
            <a:pPr marL="0" indent="0">
              <a:buNone/>
            </a:pP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Krok 2.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Określenie stanu docelowego -  jak chcemy, żeby było? </a:t>
            </a:r>
          </a:p>
          <a:p>
            <a:pPr marL="0" indent="0">
              <a:buNone/>
            </a:pP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Krok 3.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Szukanie przyczyn - co powoduje, że nie ma stanu docelowego? </a:t>
            </a:r>
          </a:p>
          <a:p>
            <a:pPr marL="0" indent="0">
              <a:buNone/>
            </a:pP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Krok 4.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Zdefiniowanie luki - jaki obszar do rozwoju jest kluczowy,  aby osiągnąć stan docelowy?</a:t>
            </a:r>
          </a:p>
          <a:p>
            <a:pPr>
              <a:buNone/>
            </a:pPr>
            <a:endParaRPr lang="pl-PL" sz="1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endParaRPr lang="pl-PL" sz="1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r>
              <a:rPr lang="pl-PL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Źródło: Tamże</a:t>
            </a:r>
          </a:p>
          <a:p>
            <a:pPr algn="r">
              <a:buNone/>
            </a:pPr>
            <a:endParaRPr lang="pl-PL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672075"/>
          </a:xfrm>
        </p:spPr>
        <p:txBody>
          <a:bodyPr/>
          <a:lstStyle/>
          <a:p>
            <a:r>
              <a:rPr lang="pl-PL" sz="3200" dirty="0" smtClean="0"/>
              <a:t> </a:t>
            </a:r>
            <a:r>
              <a:rPr lang="pl-PL" dirty="0" smtClean="0"/>
              <a:t>Źródła informacji o szkole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320481"/>
          </a:xfrm>
        </p:spPr>
        <p:txBody>
          <a:bodyPr/>
          <a:lstStyle/>
          <a:p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raport z ewaluacji zewnętrznej szkoły; </a:t>
            </a:r>
          </a:p>
          <a:p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raport z przeprowadzonej ewaluacji wewnętrznej, </a:t>
            </a:r>
          </a:p>
          <a:p>
            <a:pPr>
              <a:buNone/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w tym zdefiniowane przez szkołę wnioski i zalecenia do pracy w kolejnym roku szkolnym; </a:t>
            </a:r>
          </a:p>
          <a:p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plan i sprawozdanie z nadzoru pedagogicznego; </a:t>
            </a:r>
          </a:p>
          <a:p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plan pracy szkoły; </a:t>
            </a:r>
          </a:p>
          <a:p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wyniki egzaminów zewnętrznych.</a:t>
            </a:r>
          </a:p>
          <a:p>
            <a:pPr>
              <a:buNone/>
            </a:pPr>
            <a:endParaRPr lang="pl-PL" sz="16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r>
              <a:rPr lang="pl-PL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Źródło: Jak wspomagać pracę szkoły? Poradnik dla pracowników instytucji systemu wspomagania Zeszyt  1 „Założenia nowego systemu doskonalenia nauczycieli ORE 2015 Warszawa</a:t>
            </a:r>
            <a:endParaRPr lang="pl-PL" sz="14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endParaRPr lang="pl-PL" sz="2000" dirty="0">
              <a:solidFill>
                <a:srgbClr val="083F8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 Współpraca z dyrektorem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3312369"/>
          </a:xfrm>
        </p:spPr>
        <p:txBody>
          <a:bodyPr/>
          <a:lstStyle/>
          <a:p>
            <a:pPr marL="0" indent="14288">
              <a:buNone/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Dyrektor jest inicjatorem zmian pracy szkoły, </a:t>
            </a:r>
            <a:b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jednocześnie osobą, która wspiera nauczycieli.</a:t>
            </a:r>
            <a:b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To on bierze odpowiedzialność za proces przemian </a:t>
            </a:r>
            <a:b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 zarządzanie nim.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Źródło:  tamże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600067"/>
          </a:xfrm>
        </p:spPr>
        <p:txBody>
          <a:bodyPr/>
          <a:lstStyle/>
          <a:p>
            <a:r>
              <a:rPr lang="pl-PL" dirty="0" smtClean="0"/>
              <a:t>Pierwsze spotkanie z dyrektorem szkoły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3888433"/>
          </a:xfrm>
        </p:spPr>
        <p:txBody>
          <a:bodyPr/>
          <a:lstStyle/>
          <a:p>
            <a:pPr marL="0" indent="0">
              <a:buNone/>
            </a:pPr>
            <a:r>
              <a:rPr lang="pl-PL" sz="2000" dirty="0" smtClean="0"/>
              <a:t>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Specjalista ds. wspomagania w czasie pierwszego spotkania musi przekazać dyrektorowi informacje nt. swojej roli, założeń nowego systemu doskonalenia nauczycieli oraz wyjaśnić wszystkie niejasne kwestie. </a:t>
            </a:r>
          </a:p>
          <a:p>
            <a:pPr marL="0" indent="0">
              <a:buNone/>
            </a:pPr>
            <a:endParaRPr lang="pl-PL" u="sng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pl-PL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Przebieg tego spotkania będzie zależeć od sprawnej komunikacji.</a:t>
            </a:r>
          </a:p>
          <a:p>
            <a:pPr algn="ctr">
              <a:buNone/>
            </a:pPr>
            <a:endParaRPr lang="pl-PL" dirty="0" smtClean="0"/>
          </a:p>
          <a:p>
            <a:pPr algn="r">
              <a:buNone/>
            </a:pPr>
            <a:r>
              <a:rPr lang="pl-PL" sz="1400" dirty="0" smtClean="0">
                <a:solidFill>
                  <a:srgbClr val="083F8A"/>
                </a:solidFill>
              </a:rPr>
              <a:t>tamże</a:t>
            </a:r>
          </a:p>
          <a:p>
            <a:pPr algn="ctr">
              <a:buNone/>
            </a:pPr>
            <a:r>
              <a:rPr lang="pl-PL" dirty="0" smtClean="0"/>
              <a:t> </a:t>
            </a:r>
            <a:r>
              <a:rPr lang="pl-PL" sz="2000" dirty="0" smtClean="0"/>
              <a:t/>
            </a:r>
            <a:br>
              <a:rPr lang="pl-PL" sz="2000" dirty="0" smtClean="0"/>
            </a:br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600067"/>
          </a:xfrm>
        </p:spPr>
        <p:txBody>
          <a:bodyPr/>
          <a:lstStyle/>
          <a:p>
            <a:r>
              <a:rPr lang="pl-PL" dirty="0" smtClean="0"/>
              <a:t>Pierwsze spotkanie z dyrektorem szkoły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36504"/>
          </a:xfrm>
        </p:spPr>
        <p:txBody>
          <a:bodyPr/>
          <a:lstStyle/>
          <a:p>
            <a:pPr>
              <a:buNone/>
            </a:pP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Rola komunikacji i pierwszego wrażenia;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Bądź punktualny/punktualna. </a:t>
            </a:r>
            <a:endParaRPr lang="pl-PL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Dowiedz się, jak się nazywa dyrektor szkoły. </a:t>
            </a:r>
            <a:endParaRPr lang="pl-PL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Wybierz strój odpowiedni do sytuacji. </a:t>
            </a:r>
            <a:endParaRPr lang="pl-PL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Zachowaj spokój. Jeśli masz tremę, łatwiej ją pokonasz, jeśli skupisz całą swoją uwagę na rozmówcy. </a:t>
            </a:r>
            <a:endParaRPr lang="pl-PL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Bądź uprzejmy/uprzejma, okaż szacunek rozmówcy. </a:t>
            </a:r>
            <a:endParaRPr lang="pl-PL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Bądź elastyczny/elastyczna i taktowny/taktowna. </a:t>
            </a:r>
            <a:endParaRPr lang="pl-PL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Bądź uczciwy/uczciwa i spójny/spójna. </a:t>
            </a:r>
            <a:endParaRPr lang="pl-PL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Okaż swoim rozmówcom i ich argumentacji prawdziwe zainteresowanie.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Szukaj mostów porozumienia. Nastaw rozmówcę pozytywnie do siebie.</a:t>
            </a: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pl-PL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r">
              <a:buFont typeface="+mj-lt"/>
              <a:buAutoNum type="arabicPeriod"/>
            </a:pPr>
            <a:endParaRPr lang="pl-PL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pl-PL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Źródło: Tamże</a:t>
            </a:r>
            <a:endParaRPr lang="pl-PL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pl-PL" sz="2000" dirty="0" smtClean="0"/>
          </a:p>
          <a:p>
            <a:pPr>
              <a:buNone/>
            </a:pPr>
            <a:endParaRPr lang="pl-PL" sz="2000" dirty="0" smtClean="0"/>
          </a:p>
          <a:p>
            <a:pPr algn="r">
              <a:buNone/>
            </a:pPr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080120"/>
          </a:xfrm>
        </p:spPr>
        <p:txBody>
          <a:bodyPr/>
          <a:lstStyle/>
          <a:p>
            <a:r>
              <a:rPr lang="pl-PL" dirty="0" smtClean="0"/>
              <a:t>Propozycja zagadnień na pierwsze spotkanie z dyrektorem szkoły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104457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Przekazanie informacji na temat nowego modelu wspomagania szkół i doskonalenia nauczycieli. </a:t>
            </a:r>
          </a:p>
          <a:p>
            <a:pPr marL="457200" indent="-457200">
              <a:buAutoNum type="arabicPeriod"/>
            </a:pPr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Uściślenie informacji nt. roli osoby wspomagającej oraz ustalenie zasad wzajemnej współpracy. </a:t>
            </a:r>
          </a:p>
          <a:p>
            <a:pPr marL="457200" indent="-457200">
              <a:buAutoNum type="arabicPeriod"/>
            </a:pPr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Zebranie informacji na temat potrzeb dyrektora szkoły oraz oczekiwań wobec osoby wspomagającej. </a:t>
            </a:r>
          </a:p>
          <a:p>
            <a:pPr marL="457200" indent="-457200">
              <a:buAutoNum type="arabicPeriod"/>
            </a:pPr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Omówienie zakresów odpowiedzialności za proces wsparcia szkoły. </a:t>
            </a:r>
          </a:p>
          <a:p>
            <a:pPr marL="457200" indent="-457200">
              <a:buAutoNum type="arabicPeriod"/>
            </a:pPr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Przeprowadzenie rozmowy na temat potrzeb placówki (poznanie perspektywy dyrektora).</a:t>
            </a:r>
          </a:p>
          <a:p>
            <a:pPr marL="457200" indent="-457200">
              <a:buAutoNum type="arabicPeriod"/>
            </a:pPr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Wspólne ustalenie, jak będzie przebiegało spotkanie specjalisty </a:t>
            </a:r>
            <a:b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 radą pedagogiczną i jaką rolę w nim odegra dyrektor szkoły.</a:t>
            </a:r>
          </a:p>
          <a:p>
            <a:pPr marL="457200" indent="-457200">
              <a:buNone/>
            </a:pPr>
            <a:endParaRPr lang="pl-PL" sz="1600" dirty="0" smtClean="0">
              <a:solidFill>
                <a:srgbClr val="083F8A"/>
              </a:solidFill>
            </a:endParaRPr>
          </a:p>
          <a:p>
            <a:pPr marL="457200" indent="-457200" algn="r">
              <a:buNone/>
            </a:pPr>
            <a:endParaRPr lang="pl-PL" sz="1600" dirty="0">
              <a:solidFill>
                <a:srgbClr val="083F8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0649"/>
            <a:ext cx="8229600" cy="576063"/>
          </a:xfrm>
        </p:spPr>
        <p:txBody>
          <a:bodyPr/>
          <a:lstStyle/>
          <a:p>
            <a:r>
              <a:rPr lang="pl-PL" dirty="0" smtClean="0"/>
              <a:t>Współpraca z radą pedagogiczną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464496"/>
          </a:xfrm>
        </p:spPr>
        <p:txBody>
          <a:bodyPr/>
          <a:lstStyle/>
          <a:p>
            <a:pPr>
              <a:buNone/>
            </a:pP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Cele pierwszego spotkania :</a:t>
            </a:r>
          </a:p>
          <a:p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budowanie relacji;</a:t>
            </a:r>
          </a:p>
          <a:p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przekazanie informacji na temat procesu;</a:t>
            </a:r>
          </a:p>
          <a:p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ustalenie roli, zadań i odpowiedzialności;</a:t>
            </a:r>
          </a:p>
          <a:p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wstępny wywiad nt. szkoły – zebranie informacji i opinii nauczycieli na temat szkoły; </a:t>
            </a:r>
          </a:p>
          <a:p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sformułowanie wizji i ustalenie kierunku wprowadzania zmiany – wybór obszaru pracy szkoły;</a:t>
            </a:r>
          </a:p>
          <a:p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ustalenie planu współpracy; </a:t>
            </a:r>
          </a:p>
          <a:p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powołanie zespołu zadaniowego.</a:t>
            </a:r>
          </a:p>
          <a:p>
            <a:pPr>
              <a:buFont typeface="Wingdings" pitchFamily="2" charset="2"/>
              <a:buChar char="ü"/>
            </a:pPr>
            <a:endParaRPr lang="pl-PL" sz="1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r>
              <a:rPr lang="pl-PL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Tamże</a:t>
            </a:r>
          </a:p>
          <a:p>
            <a:pPr>
              <a:buNone/>
            </a:pPr>
            <a:endParaRPr lang="pl-PL" sz="1800" dirty="0" smtClean="0"/>
          </a:p>
          <a:p>
            <a:pPr>
              <a:buNone/>
            </a:pPr>
            <a:r>
              <a:rPr lang="pl-PL" sz="1800" dirty="0" smtClean="0"/>
              <a:t> </a:t>
            </a:r>
            <a:endParaRPr lang="pl-PL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600067"/>
          </a:xfrm>
        </p:spPr>
        <p:txBody>
          <a:bodyPr/>
          <a:lstStyle/>
          <a:p>
            <a:r>
              <a:rPr lang="pl-PL" dirty="0" smtClean="0"/>
              <a:t>Metody i narzędzia do diagnozy pracy szkoły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3960441"/>
          </a:xfrm>
        </p:spPr>
        <p:txBody>
          <a:bodyPr/>
          <a:lstStyle/>
          <a:p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Drzewo problemów – drzewo celów;</a:t>
            </a:r>
          </a:p>
          <a:p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Analiza SWOT;</a:t>
            </a:r>
          </a:p>
          <a:p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Metaplan;</a:t>
            </a:r>
          </a:p>
          <a:p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Rybi szkielet;</a:t>
            </a:r>
          </a:p>
          <a:p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Profil szkoły</a:t>
            </a:r>
          </a:p>
          <a:p>
            <a:endParaRPr lang="pl-PL" dirty="0" smtClean="0"/>
          </a:p>
          <a:p>
            <a:pPr algn="r">
              <a:buNone/>
            </a:pPr>
            <a:endParaRPr lang="pl-PL" sz="1400" dirty="0" smtClean="0">
              <a:solidFill>
                <a:srgbClr val="083F8A"/>
              </a:solidFill>
            </a:endParaRPr>
          </a:p>
          <a:p>
            <a:pPr algn="r">
              <a:buNone/>
            </a:pPr>
            <a:endParaRPr lang="pl-PL" sz="1400" dirty="0" smtClean="0">
              <a:solidFill>
                <a:srgbClr val="083F8A"/>
              </a:solidFill>
            </a:endParaRPr>
          </a:p>
          <a:p>
            <a:pPr>
              <a:buNone/>
            </a:pPr>
            <a:r>
              <a:rPr lang="pl-PL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Tamże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792089"/>
          </a:xfrm>
        </p:spPr>
        <p:txBody>
          <a:bodyPr/>
          <a:lstStyle/>
          <a:p>
            <a:r>
              <a:rPr lang="pl-PL" sz="3200" dirty="0" smtClean="0"/>
              <a:t>Cele </a:t>
            </a:r>
            <a:r>
              <a:rPr lang="pl-PL" sz="2800" b="0" dirty="0" smtClean="0"/>
              <a:t>(</a:t>
            </a:r>
            <a:r>
              <a:rPr lang="pl-PL" sz="2800" b="0" dirty="0" smtClean="0"/>
              <a:t>Uczestnik szkolenia)</a:t>
            </a:r>
            <a:r>
              <a:rPr lang="pl-PL" sz="3200" dirty="0" smtClean="0"/>
              <a:t>: 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908720"/>
            <a:ext cx="8229600" cy="4392489"/>
          </a:xfrm>
        </p:spPr>
        <p:txBody>
          <a:bodyPr/>
          <a:lstStyle/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Times New Roman"/>
                <a:cs typeface="Times New Roman"/>
              </a:rPr>
              <a:t>wyjaśnia </a:t>
            </a:r>
            <a:r>
              <a:rPr lang="pl-PL" sz="22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/>
                <a:cs typeface="Times New Roman"/>
              </a:rPr>
              <a:t>pojęcie zmiany oraz jej znaczenie w rozwoju szkoły; </a:t>
            </a:r>
          </a:p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pl-PL" sz="22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/>
                <a:cs typeface="Times New Roman"/>
              </a:rPr>
              <a:t>wskazuje i definiuje czynniki warunkujące wprowadzanie zmiany </a:t>
            </a:r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Times New Roman"/>
                <a:cs typeface="Times New Roman"/>
              </a:rPr>
              <a:t/>
            </a:r>
            <a:b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Times New Roman"/>
                <a:cs typeface="Times New Roman"/>
              </a:rPr>
            </a:br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Times New Roman"/>
                <a:cs typeface="Times New Roman"/>
              </a:rPr>
              <a:t>i </a:t>
            </a:r>
            <a:r>
              <a:rPr lang="pl-PL" sz="22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/>
                <a:cs typeface="Times New Roman"/>
              </a:rPr>
              <a:t>wykorzystuje je w procesie wspomagania szkół;</a:t>
            </a:r>
          </a:p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pl-PL" sz="22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/>
                <a:cs typeface="Times New Roman"/>
              </a:rPr>
              <a:t>wspiera szkołę w przeprowadzeniu diagnozy jej pracy w zakresie wychowania i kształtowania postaw innowacyjności, kreatywności </a:t>
            </a:r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Times New Roman"/>
                <a:cs typeface="Times New Roman"/>
              </a:rPr>
              <a:t/>
            </a:r>
            <a:b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Times New Roman"/>
                <a:cs typeface="Times New Roman"/>
              </a:rPr>
            </a:br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Times New Roman"/>
                <a:cs typeface="Times New Roman"/>
              </a:rPr>
              <a:t>i </a:t>
            </a:r>
            <a:r>
              <a:rPr lang="pl-PL" sz="22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/>
                <a:cs typeface="Times New Roman"/>
              </a:rPr>
              <a:t>pracy zespołowej uczniów; </a:t>
            </a:r>
          </a:p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pl-PL" sz="22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/>
                <a:cs typeface="Times New Roman"/>
              </a:rPr>
              <a:t>stosuje metody i narzędzia służące pogłębionej diagnozie </a:t>
            </a:r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Times New Roman"/>
                <a:cs typeface="Times New Roman"/>
              </a:rPr>
              <a:t/>
            </a:r>
            <a:b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Times New Roman"/>
                <a:cs typeface="Times New Roman"/>
              </a:rPr>
            </a:br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Times New Roman"/>
                <a:cs typeface="Times New Roman"/>
              </a:rPr>
              <a:t>i </a:t>
            </a:r>
            <a:r>
              <a:rPr lang="pl-PL" sz="22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/>
                <a:cs typeface="Times New Roman"/>
              </a:rPr>
              <a:t>dostosowuje je do obszarów związanych z wychowaniem </a:t>
            </a:r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Times New Roman"/>
                <a:cs typeface="Times New Roman"/>
              </a:rPr>
              <a:t/>
            </a:r>
            <a:b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Times New Roman"/>
                <a:cs typeface="Times New Roman"/>
              </a:rPr>
            </a:br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Times New Roman"/>
                <a:cs typeface="Times New Roman"/>
              </a:rPr>
              <a:t>i </a:t>
            </a:r>
            <a:r>
              <a:rPr lang="pl-PL" sz="22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/>
                <a:cs typeface="Times New Roman"/>
              </a:rPr>
              <a:t>kształtowaniem postaw uczniów; </a:t>
            </a:r>
            <a:endParaRPr lang="pl-PL" sz="2200" dirty="0" smtClean="0">
              <a:solidFill>
                <a:schemeClr val="tx1">
                  <a:lumMod val="75000"/>
                  <a:lumOff val="25000"/>
                </a:schemeClr>
              </a:solidFill>
              <a:ea typeface="Times New Roman"/>
              <a:cs typeface="Times New Roman"/>
            </a:endParaRPr>
          </a:p>
          <a:p>
            <a:pPr algn="just">
              <a:buNone/>
            </a:pPr>
            <a:endParaRPr lang="pl-PL" sz="2000" dirty="0" smtClean="0">
              <a:solidFill>
                <a:srgbClr val="083F8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52669"/>
            <a:ext cx="8229600" cy="528059"/>
          </a:xfrm>
        </p:spPr>
        <p:txBody>
          <a:bodyPr/>
          <a:lstStyle/>
          <a:p>
            <a:r>
              <a:rPr lang="pl-PL" dirty="0" smtClean="0"/>
              <a:t>Rezultaty spotkania zespołu zadaniowego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176465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Objęcie wspomaganiem określonego obszaru pracy szkoły. </a:t>
            </a:r>
          </a:p>
          <a:p>
            <a:pPr marL="457200" indent="-457200">
              <a:buAutoNum type="arabicPeriod"/>
            </a:pPr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Zdiagnozowanie przyczyn zjawisk, sytuacji zachodzących w szkole. 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Określenie, co ma się zmienić w szkole. 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Określenie stanu docelowego, do którego dąży szkoła. 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Określenie sposobu, w jaki mierzone będą postępy i efekty. 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Ustalenie planu działań (zarys harmonogramu działań placówki </a:t>
            </a:r>
            <a:b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  wybranym przez nią obszarze). 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Zebranie wszystkich informacji potrzebnych do napisania RPW.</a:t>
            </a:r>
          </a:p>
          <a:p>
            <a:pPr marL="457200" indent="-457200">
              <a:buAutoNum type="arabicPeriod"/>
            </a:pPr>
            <a:endParaRPr lang="pl-PL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None/>
            </a:pPr>
            <a:endParaRPr lang="pl-PL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None/>
            </a:pPr>
            <a:endParaRPr lang="pl-PL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None/>
            </a:pPr>
            <a:r>
              <a:rPr lang="pl-P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Tamże</a:t>
            </a:r>
          </a:p>
          <a:p>
            <a:pPr marL="457200" indent="-457200">
              <a:buNone/>
            </a:pPr>
            <a:endParaRPr lang="pl-PL" sz="2000" dirty="0">
              <a:solidFill>
                <a:srgbClr val="083F8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143000"/>
          </a:xfrm>
        </p:spPr>
        <p:txBody>
          <a:bodyPr/>
          <a:lstStyle/>
          <a:p>
            <a:r>
              <a:rPr lang="pl-PL" dirty="0" smtClean="0"/>
              <a:t>RPW obejmuje cały proces: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268760"/>
            <a:ext cx="8229600" cy="3528393"/>
          </a:xfrm>
        </p:spPr>
        <p:txBody>
          <a:bodyPr/>
          <a:lstStyle/>
          <a:p>
            <a:pPr algn="just">
              <a:buNone/>
            </a:pPr>
            <a:r>
              <a:rPr lang="pl-PL" dirty="0" smtClean="0"/>
              <a:t>	</a:t>
            </a:r>
          </a:p>
          <a:p>
            <a:pPr>
              <a:buNone/>
            </a:pPr>
            <a:r>
              <a:rPr lang="pl-PL" sz="2400" dirty="0">
                <a:solidFill>
                  <a:srgbClr val="083F8A"/>
                </a:solidFill>
              </a:rPr>
              <a:t> </a:t>
            </a:r>
            <a:r>
              <a:rPr lang="pl-PL" sz="2400" dirty="0" smtClean="0">
                <a:solidFill>
                  <a:srgbClr val="083F8A"/>
                </a:solidFill>
              </a:rPr>
              <a:t>   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od diagnozy potrzeb, poprzez planowanie i realizację konkretnych działań (np. warsztaty, szkolenia, konsultacje), pomoc nauczycielom we wprowadzaniu zmiany, aż po ewaluację podjętych działań. RPW realizowany jest w trakcie jednego roku szkolnego.</a:t>
            </a:r>
          </a:p>
          <a:p>
            <a:pPr>
              <a:buNone/>
            </a:pPr>
            <a:endParaRPr lang="pl-PL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endParaRPr lang="pl-PL" sz="1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endParaRPr lang="pl-PL" sz="1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endParaRPr lang="pl-PL" sz="1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endParaRPr lang="pl-PL" sz="1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r>
              <a:rPr lang="pl-PL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Źródło: </a:t>
            </a:r>
            <a:r>
              <a:rPr lang="pl-PL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Tamże</a:t>
            </a:r>
            <a:endParaRPr lang="pl-PL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>
              <a:buNone/>
            </a:pPr>
            <a:endParaRPr lang="pl-PL" sz="2000" dirty="0" smtClean="0">
              <a:solidFill>
                <a:srgbClr val="083F8A"/>
              </a:solidFill>
            </a:endParaRP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72075"/>
          </a:xfrm>
        </p:spPr>
        <p:txBody>
          <a:bodyPr/>
          <a:lstStyle/>
          <a:p>
            <a:r>
              <a:rPr lang="pl-PL" sz="2800" dirty="0" smtClean="0"/>
              <a:t>Roczny plan wspomagania zawiera: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4176465"/>
          </a:xfrm>
        </p:spPr>
        <p:txBody>
          <a:bodyPr/>
          <a:lstStyle/>
          <a:p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datę rozpoczęcia i zakończenia realizacji RPW; </a:t>
            </a:r>
          </a:p>
          <a:p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krótki opis diagnozy potrzeb;</a:t>
            </a:r>
          </a:p>
          <a:p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cel realizacji RPW; </a:t>
            </a:r>
          </a:p>
          <a:p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wskaźniki realizacji; </a:t>
            </a:r>
          </a:p>
          <a:p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role osób realizujących RPW i korzystających ze wsparcia wraz z ich zaangażowaniem czasowym;</a:t>
            </a:r>
          </a:p>
          <a:p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zadania osób realizujących RPW oraz osób korzystających ze wsparcia;</a:t>
            </a:r>
          </a:p>
          <a:p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harmonogram realizacji RPW wraz ze wskazaniem działań (np. warsztatów, konsultacji, szkoleń).</a:t>
            </a:r>
          </a:p>
          <a:p>
            <a:pPr>
              <a:buNone/>
            </a:pPr>
            <a:r>
              <a:rPr lang="pl-P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Źródło: Tamże</a:t>
            </a:r>
          </a:p>
          <a:p>
            <a:pPr algn="r">
              <a:buNone/>
            </a:pPr>
            <a:endParaRPr lang="pl-PL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88641"/>
            <a:ext cx="8229600" cy="648072"/>
          </a:xfrm>
        </p:spPr>
        <p:txBody>
          <a:bodyPr/>
          <a:lstStyle/>
          <a:p>
            <a:r>
              <a:rPr lang="pl-PL" dirty="0" smtClean="0"/>
              <a:t>Cele </a:t>
            </a:r>
            <a:r>
              <a:rPr lang="pl-PL" sz="2800" b="0" dirty="0" smtClean="0"/>
              <a:t>(</a:t>
            </a:r>
            <a:r>
              <a:rPr lang="pl-PL" sz="2800" b="0" dirty="0" smtClean="0"/>
              <a:t>Uczestnik szkolenia)</a:t>
            </a:r>
            <a:r>
              <a:rPr lang="pl-PL" sz="3200" dirty="0" smtClean="0"/>
              <a:t>: 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4536505"/>
          </a:xfrm>
        </p:spPr>
        <p:txBody>
          <a:bodyPr/>
          <a:lstStyle/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Times New Roman"/>
                <a:cs typeface="Times New Roman"/>
              </a:rPr>
              <a:t>wyznacza </a:t>
            </a: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/>
                <a:cs typeface="Times New Roman"/>
              </a:rPr>
              <a:t>cele i tworzy propozycje rozwiązań, które służą wychowaniu oraz kształtowaniu postaw innowacyjności, kreatywności i umiejętności pracy zespołowej uczniów; </a:t>
            </a:r>
          </a:p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Times New Roman"/>
                <a:cs typeface="Times New Roman"/>
              </a:rPr>
              <a:t>monitoruje </a:t>
            </a: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/>
                <a:cs typeface="Times New Roman"/>
              </a:rPr>
              <a:t>i ocenia działania wspierające nauczycieli w zakresie wychowania i kształtowania postaw, w tym projektuje 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Times New Roman"/>
                <a:cs typeface="Times New Roman"/>
              </a:rPr>
              <a:t>i </a:t>
            </a: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/>
                <a:cs typeface="Times New Roman"/>
              </a:rPr>
              <a:t>wykorzystuje narzędzia ewaluacyjne służące ocenie działań; </a:t>
            </a:r>
            <a:endParaRPr lang="pl-PL" sz="1800" dirty="0">
              <a:solidFill>
                <a:schemeClr val="tx1">
                  <a:lumMod val="75000"/>
                  <a:lumOff val="25000"/>
                </a:schemeClr>
              </a:solidFill>
              <a:ea typeface="Times New Roman"/>
              <a:cs typeface="Times New Roman"/>
            </a:endParaRPr>
          </a:p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/>
                <a:cs typeface="Times New Roman"/>
              </a:rPr>
              <a:t>współpracuje z nauczycielami oraz dyrektorem szkoły przy tworzeniu 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Times New Roman"/>
                <a:cs typeface="Times New Roman"/>
              </a:rPr>
              <a:t/>
            </a:r>
            <a:b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Times New Roman"/>
                <a:cs typeface="Times New Roman"/>
              </a:rPr>
            </a:b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Times New Roman"/>
                <a:cs typeface="Times New Roman"/>
              </a:rPr>
              <a:t>i </a:t>
            </a: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/>
                <a:cs typeface="Times New Roman"/>
              </a:rPr>
              <a:t>realizacji planu wspomagania;  </a:t>
            </a:r>
            <a:endParaRPr lang="pl-PL" sz="1800" dirty="0">
              <a:solidFill>
                <a:schemeClr val="tx1">
                  <a:lumMod val="75000"/>
                  <a:lumOff val="25000"/>
                </a:schemeClr>
              </a:solidFill>
              <a:ea typeface="Times New Roman"/>
              <a:cs typeface="Times New Roman"/>
            </a:endParaRPr>
          </a:p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/>
                <a:cs typeface="Times New Roman"/>
              </a:rPr>
              <a:t>identyfikuje typowe reakcje ludzi na zmianę i wykorzystuje strategie radzenia sobie z nimi; </a:t>
            </a:r>
            <a:endParaRPr lang="pl-PL" sz="1800" dirty="0">
              <a:solidFill>
                <a:schemeClr val="tx1">
                  <a:lumMod val="75000"/>
                  <a:lumOff val="25000"/>
                </a:schemeClr>
              </a:solidFill>
              <a:ea typeface="Times New Roman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/>
                <a:cs typeface="Times New Roman"/>
              </a:rPr>
              <a:t>wyjaśnia rolę i zadania osoby wspomagającej szkołę w rozwoju.  </a:t>
            </a:r>
            <a:endParaRPr lang="pl-PL" sz="1800" dirty="0">
              <a:solidFill>
                <a:schemeClr val="tx1">
                  <a:lumMod val="75000"/>
                  <a:lumOff val="25000"/>
                </a:schemeClr>
              </a:solidFill>
              <a:ea typeface="Times New Roman"/>
              <a:cs typeface="Times New Roman"/>
            </a:endParaRPr>
          </a:p>
          <a:p>
            <a:pPr algn="just">
              <a:buNone/>
            </a:pPr>
            <a:endParaRPr lang="pl-PL" sz="2000" dirty="0" smtClean="0">
              <a:solidFill>
                <a:srgbClr val="083F8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742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88641"/>
            <a:ext cx="8229600" cy="648072"/>
          </a:xfrm>
        </p:spPr>
        <p:txBody>
          <a:bodyPr/>
          <a:lstStyle/>
          <a:p>
            <a:r>
              <a:rPr lang="pl-PL" sz="3200" dirty="0" smtClean="0"/>
              <a:t>Struktura spotkania MODUŁ </a:t>
            </a:r>
            <a:r>
              <a:rPr lang="pl-PL" sz="3200" dirty="0" smtClean="0"/>
              <a:t>VIII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4536505"/>
          </a:xfrm>
        </p:spPr>
        <p:txBody>
          <a:bodyPr/>
          <a:lstStyle/>
          <a:p>
            <a:pPr algn="just"/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Czym jest zmiana? Zmiana jako element rozwoju szkoły. Typowe reakcje na zmianę i sposoby radzenia sobie z 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nimi;</a:t>
            </a:r>
            <a:endParaRPr lang="pl-PL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/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Diagnoza 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pracy szkoły w obszarze kształtowania postaw innowacyjności, kreatywności i umiejętności pracy 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zespołowej (etapy 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diagnozy, źródła informacji, metody i narzędzia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);</a:t>
            </a:r>
          </a:p>
          <a:p>
            <a:pPr algn="just"/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Analiza i wykorzystanie zasobów szkoły oraz potencjału rozwojowego nauczycieli w zakresie kształtowania 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kompetencji kluczowych 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 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uczniów;</a:t>
            </a:r>
          </a:p>
          <a:p>
            <a:pPr algn="just"/>
            <a:r>
              <a:rPr lang="pl-PL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Coaching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zewnętrzny i </a:t>
            </a:r>
            <a:r>
              <a:rPr lang="pl-PL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mentoring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wewnątrzszkolny jako sposoby doskonalenia umiejętności w zakresie 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rozwijania kompetencji 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kluczowych u 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uczniów;</a:t>
            </a:r>
          </a:p>
          <a:p>
            <a:pPr algn="just"/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Planowanie działań szkoły na rzecz rozwijania postaw innowacyjności, kreatywności i umiejętności pracy zespołowej (zasady określania celów, metody planowania) 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 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uwzględnieniem zasobów szkoły i potencjału rozwojowego nauczycieli;</a:t>
            </a:r>
          </a:p>
          <a:p>
            <a:pPr algn="just"/>
            <a:endParaRPr lang="pl-PL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742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88641"/>
            <a:ext cx="8229600" cy="648072"/>
          </a:xfrm>
        </p:spPr>
        <p:txBody>
          <a:bodyPr/>
          <a:lstStyle/>
          <a:p>
            <a:r>
              <a:rPr lang="pl-PL" sz="3200" dirty="0" smtClean="0"/>
              <a:t>Struktura spotkania MODUŁ </a:t>
            </a:r>
            <a:r>
              <a:rPr lang="pl-PL" sz="3200" dirty="0" smtClean="0"/>
              <a:t>VIII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4536505"/>
          </a:xfrm>
        </p:spPr>
        <p:txBody>
          <a:bodyPr/>
          <a:lstStyle/>
          <a:p>
            <a:pPr algn="just"/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Realizacja działań szkoły, których celem jest rozwijanie postaw innowacyjności, kreatywności i umiejętności pracy zespołowej (formy doskonalenia i metody wspierania nauczycieli</a:t>
            </a:r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);</a:t>
            </a:r>
          </a:p>
          <a:p>
            <a:pPr algn="just"/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Wdrażanie </a:t>
            </a:r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innowacji pedagogicznych w </a:t>
            </a:r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szkole;</a:t>
            </a:r>
          </a:p>
          <a:p>
            <a:pPr algn="just"/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Podsumowanie działań realizowanych w szkołach, których celem jest rozwijanie postaw innowacyjności, </a:t>
            </a:r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kreatywności i </a:t>
            </a:r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umiejętności pracy zespołowej (metody i narzędzia ewaluacji). Świętowanie wprowadzonej zmiany i </a:t>
            </a:r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przeprowadzonych działań;</a:t>
            </a:r>
            <a:endParaRPr lang="pl-PL" sz="2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/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Rola </a:t>
            </a:r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 zadania osoby wspomagającej pracę szkoły w rozwoju postaw innowacyjności, kreatywności i umiejętności </a:t>
            </a:r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pracy zespołowej </a:t>
            </a:r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 relacje </a:t>
            </a:r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 </a:t>
            </a:r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dyrekcją, nauczycielami, ekspertami na poszczególnych etapach wspomagania. Pułapki i błędy.</a:t>
            </a:r>
            <a:endParaRPr lang="pl-PL" sz="2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742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i="1" cap="all" dirty="0" smtClean="0">
                <a:solidFill>
                  <a:srgbClr val="083F8A"/>
                </a:solidFill>
              </a:rPr>
              <a:t>POSTĘP JEST NIEMOŻLIWY BEZ ZMIANY, A CI KTÓRZY NIE MOGĄ ZMIENIĆ SWOICH UMYSŁÓW NIE MOGĄ ZMIENIĆ NICZEGO.</a:t>
            </a:r>
          </a:p>
          <a:p>
            <a:pPr algn="ctr">
              <a:buNone/>
            </a:pPr>
            <a:r>
              <a:rPr lang="pl-PL" i="1" cap="all" dirty="0" smtClean="0">
                <a:solidFill>
                  <a:srgbClr val="083F8A"/>
                </a:solidFill>
              </a:rPr>
              <a:t> </a:t>
            </a:r>
          </a:p>
          <a:p>
            <a:pPr algn="ctr">
              <a:buNone/>
            </a:pPr>
            <a:r>
              <a:rPr lang="pl-PL" i="1" cap="all" dirty="0" smtClean="0">
                <a:solidFill>
                  <a:srgbClr val="083F8A"/>
                </a:solidFill>
              </a:rPr>
              <a:t>GEORGE BERNARD SHAW</a:t>
            </a:r>
            <a:endParaRPr lang="pl-PL" dirty="0">
              <a:solidFill>
                <a:srgbClr val="083F8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710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Typowe </a:t>
            </a:r>
            <a:r>
              <a:rPr lang="pl-PL" dirty="0"/>
              <a:t>reakcje psychologiczne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na </a:t>
            </a:r>
            <a:r>
              <a:rPr lang="pl-PL" dirty="0"/>
              <a:t>zmianę</a:t>
            </a:r>
            <a:r>
              <a:rPr lang="pl-PL" dirty="0" smtClean="0"/>
              <a:t>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55576" y="1796820"/>
            <a:ext cx="7931224" cy="3648405"/>
          </a:xfrm>
        </p:spPr>
        <p:txBody>
          <a:bodyPr/>
          <a:lstStyle/>
          <a:p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wyparcie, </a:t>
            </a:r>
            <a:endParaRPr lang="pl-PL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opór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endParaRPr lang="pl-PL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próby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endParaRPr lang="pl-PL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akceptacja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endParaRPr lang="pl-PL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adaptacja. </a:t>
            </a:r>
            <a:endParaRPr lang="pl-P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5919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008112"/>
          </a:xfrm>
        </p:spPr>
        <p:txBody>
          <a:bodyPr/>
          <a:lstStyle/>
          <a:p>
            <a:r>
              <a:rPr lang="pl-PL" dirty="0" smtClean="0"/>
              <a:t>Fazy przechodzenia przez zmianę wg Johna </a:t>
            </a:r>
            <a:r>
              <a:rPr lang="pl-PL" dirty="0" err="1" smtClean="0"/>
              <a:t>Kottera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320480"/>
          </a:xfrm>
        </p:spPr>
        <p:txBody>
          <a:bodyPr/>
          <a:lstStyle/>
          <a:p>
            <a:pPr algn="ctr">
              <a:buNone/>
            </a:pPr>
            <a:r>
              <a:rPr lang="pl-PL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OSIEM KROKÓW SKUTECZNEJ ZMIANY:</a:t>
            </a:r>
          </a:p>
          <a:p>
            <a:pPr>
              <a:buNone/>
            </a:pPr>
            <a:r>
              <a:rPr lang="pl-PL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KROK 1.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UŚWIADOMIENIE PILNEJ POTRZEBY WPROWADZANIA ZMIANY </a:t>
            </a:r>
          </a:p>
          <a:p>
            <a:pPr>
              <a:buNone/>
            </a:pPr>
            <a:r>
              <a:rPr lang="pl-PL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KROK 2. 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ZYSKANIE ZWOLENNIKÓW ZMIANY </a:t>
            </a:r>
          </a:p>
          <a:p>
            <a:pPr>
              <a:buNone/>
            </a:pP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Wprowadzenie zmiany wymaga działań zespołu i zaangażowania. </a:t>
            </a:r>
          </a:p>
          <a:p>
            <a:pPr>
              <a:buNone/>
            </a:pPr>
            <a:r>
              <a:rPr lang="pl-PL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KROK 3.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USTALENIE WIZJI PRZYSZŁOŚCI </a:t>
            </a:r>
          </a:p>
          <a:p>
            <a:pPr>
              <a:buNone/>
            </a:pP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Wizja to proste określenie wyobrażonego stanu organizacji po zmianie. </a:t>
            </a:r>
            <a:b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Dobra wizja powinna spełniać kilka kryteriów: </a:t>
            </a:r>
            <a:b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 musi być zrozumiała dla każdego pracownika; </a:t>
            </a:r>
            <a:b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 musi dawać możliwość realizowania się (wykazania swoimi kompetencjami); </a:t>
            </a:r>
            <a:b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 musi zawierać ideę moralną; </a:t>
            </a:r>
            <a:b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 musi służyć rozwojowi pracowników.</a:t>
            </a:r>
            <a:endParaRPr lang="pl-PL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r>
              <a:rPr lang="pl-PL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Źródło: Jak wspomagać pracę szkoły? Poradnik dla pracowników instytucji systemu wspomagania Zeszyt  1 „Założenia nowego systemu doskonalenia nauczycieli ORE 2015 Warszawa</a:t>
            </a:r>
            <a:endParaRPr lang="pl-PL" sz="11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endParaRPr lang="pl-PL" sz="1600" dirty="0" smtClean="0">
              <a:solidFill>
                <a:srgbClr val="083F8A"/>
              </a:solidFill>
            </a:endParaRPr>
          </a:p>
          <a:p>
            <a:pPr>
              <a:buNone/>
            </a:pPr>
            <a:endParaRPr lang="pl-PL" sz="1600" dirty="0" smtClean="0">
              <a:solidFill>
                <a:srgbClr val="083F8A"/>
              </a:solidFill>
            </a:endParaRPr>
          </a:p>
          <a:p>
            <a:pPr>
              <a:buNone/>
            </a:pPr>
            <a:endParaRPr lang="pl-PL" sz="1600" dirty="0" smtClean="0">
              <a:solidFill>
                <a:srgbClr val="083F8A"/>
              </a:solidFill>
            </a:endParaRPr>
          </a:p>
          <a:p>
            <a:pPr>
              <a:buNone/>
            </a:pPr>
            <a:endParaRPr lang="pl-PL" sz="1600" dirty="0">
              <a:solidFill>
                <a:srgbClr val="083F8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401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792087"/>
          </a:xfrm>
        </p:spPr>
        <p:txBody>
          <a:bodyPr/>
          <a:lstStyle/>
          <a:p>
            <a:r>
              <a:rPr lang="pl-PL" dirty="0" smtClean="0"/>
              <a:t>Fazy przechodzenia przez zmianę wg Johna </a:t>
            </a:r>
            <a:r>
              <a:rPr lang="pl-PL" dirty="0" err="1" smtClean="0"/>
              <a:t>Kottera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36504"/>
          </a:xfrm>
        </p:spPr>
        <p:txBody>
          <a:bodyPr/>
          <a:lstStyle/>
          <a:p>
            <a:pPr algn="ctr">
              <a:buNone/>
            </a:pPr>
            <a:r>
              <a:rPr lang="pl-PL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OSIEM KROKÓW SKUTECZNEJ ZMIANY:</a:t>
            </a:r>
          </a:p>
          <a:p>
            <a:pPr>
              <a:buNone/>
            </a:pPr>
            <a:r>
              <a:rPr lang="pl-PL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KROK 4.</a:t>
            </a:r>
            <a:r>
              <a:rPr lang="pl-PL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KOMUNIKOWANIE NOWEGO </a:t>
            </a:r>
          </a:p>
          <a:p>
            <a:pPr>
              <a:buNone/>
            </a:pPr>
            <a:r>
              <a:rPr lang="pl-PL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Jednym z najważniejszych czynników powodzenia jest komunikowanie wizji i zmian. </a:t>
            </a:r>
          </a:p>
          <a:p>
            <a:pPr>
              <a:buNone/>
            </a:pPr>
            <a:r>
              <a:rPr lang="pl-PL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Należy dotrzeć do jak największej liczy osób, których zmiana dotyczy i powtarzać wizję. </a:t>
            </a:r>
          </a:p>
          <a:p>
            <a:pPr>
              <a:buNone/>
            </a:pPr>
            <a:r>
              <a:rPr lang="pl-PL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KROK 5.</a:t>
            </a:r>
            <a:r>
              <a:rPr lang="pl-PL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MOBILIZOWANIE DO DZIAŁANIA I USUWANIE BARIER </a:t>
            </a:r>
          </a:p>
          <a:p>
            <a:pPr>
              <a:buNone/>
            </a:pPr>
            <a:r>
              <a:rPr lang="pl-PL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 tym etapie należy badać klimat wokół zmian, prowadzić wiele rozmów i rozwiewać </a:t>
            </a:r>
          </a:p>
          <a:p>
            <a:pPr>
              <a:buNone/>
            </a:pPr>
            <a:r>
              <a:rPr lang="pl-PL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wszelkie obawy. Kluczowe na tym etapie jest zapewnienie wzajemnego wsparcia. </a:t>
            </a:r>
          </a:p>
          <a:p>
            <a:pPr>
              <a:buNone/>
            </a:pPr>
            <a:r>
              <a:rPr lang="pl-PL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KROK 6.</a:t>
            </a:r>
            <a:r>
              <a:rPr lang="pl-PL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ZAPEWNIENIE NIEWIELKIEGO SUKCESU </a:t>
            </a:r>
          </a:p>
          <a:p>
            <a:pPr>
              <a:buNone/>
            </a:pPr>
            <a:r>
              <a:rPr lang="pl-PL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Należy motywować ludzi do działania, nawet niewielki sukces daje dodatkowe siły do </a:t>
            </a:r>
          </a:p>
          <a:p>
            <a:pPr>
              <a:buNone/>
            </a:pPr>
            <a:r>
              <a:rPr lang="pl-PL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pracy i zapobiega zniechęceniu. Na tym etapie warto pokazywać pozytywne aspekty, </a:t>
            </a:r>
          </a:p>
          <a:p>
            <a:pPr>
              <a:buNone/>
            </a:pPr>
            <a:r>
              <a:rPr lang="pl-PL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uświadamiać mocne strony i prowadzić rozmowy motywujące. Pokazywanie sukcesów </a:t>
            </a:r>
          </a:p>
          <a:p>
            <a:pPr>
              <a:buNone/>
            </a:pPr>
            <a:r>
              <a:rPr lang="pl-PL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 nagłaśnianie ich jest również metodą uwiarygodniającą, że kierunek zmian jest </a:t>
            </a:r>
          </a:p>
          <a:p>
            <a:pPr>
              <a:buNone/>
            </a:pPr>
            <a:r>
              <a:rPr lang="pl-PL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właściwy.</a:t>
            </a:r>
          </a:p>
          <a:p>
            <a:pPr algn="r">
              <a:buNone/>
            </a:pPr>
            <a:r>
              <a:rPr lang="pl-PL" sz="1200" dirty="0">
                <a:solidFill>
                  <a:srgbClr val="083F8A"/>
                </a:solidFill>
              </a:rPr>
              <a:t>tamże</a:t>
            </a:r>
          </a:p>
          <a:p>
            <a:pPr>
              <a:buNone/>
            </a:pPr>
            <a:endParaRPr lang="pl-PL" sz="1800" dirty="0" smtClean="0">
              <a:solidFill>
                <a:srgbClr val="083F8A"/>
              </a:solidFill>
            </a:endParaRPr>
          </a:p>
          <a:p>
            <a:pPr algn="r">
              <a:buNone/>
            </a:pPr>
            <a:endParaRPr lang="pl-PL" sz="1800" dirty="0" smtClean="0">
              <a:solidFill>
                <a:srgbClr val="083F8A"/>
              </a:solidFill>
            </a:endParaRPr>
          </a:p>
          <a:p>
            <a:pPr>
              <a:buNone/>
            </a:pPr>
            <a:endParaRPr lang="pl-PL" sz="1800" dirty="0" smtClean="0">
              <a:solidFill>
                <a:srgbClr val="083F8A"/>
              </a:solidFill>
            </a:endParaRPr>
          </a:p>
          <a:p>
            <a:pPr>
              <a:buNone/>
            </a:pPr>
            <a:endParaRPr lang="pl-PL" sz="1800" dirty="0" smtClean="0">
              <a:solidFill>
                <a:srgbClr val="083F8A"/>
              </a:solidFill>
            </a:endParaRPr>
          </a:p>
          <a:p>
            <a:pPr>
              <a:buNone/>
            </a:pPr>
            <a:endParaRPr lang="pl-PL" sz="1800" dirty="0" smtClean="0">
              <a:solidFill>
                <a:srgbClr val="083F8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401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4041</TotalTime>
  <Words>1197</Words>
  <Application>Microsoft Office PowerPoint</Application>
  <PresentationFormat>Pokaz na ekranie (4:3)</PresentationFormat>
  <Paragraphs>177</Paragraphs>
  <Slides>22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22</vt:i4>
      </vt:variant>
    </vt:vector>
  </HeadingPairs>
  <TitlesOfParts>
    <vt:vector size="23" baseType="lpstr">
      <vt:lpstr>Motyw pakietu Office</vt:lpstr>
      <vt:lpstr>Moduł VIII</vt:lpstr>
      <vt:lpstr>Cele (Uczestnik szkolenia): </vt:lpstr>
      <vt:lpstr>Cele (Uczestnik szkolenia): </vt:lpstr>
      <vt:lpstr>Struktura spotkania MODUŁ VIII</vt:lpstr>
      <vt:lpstr>Struktura spotkania MODUŁ VIII</vt:lpstr>
      <vt:lpstr>Slajd 6</vt:lpstr>
      <vt:lpstr>Typowe reakcje psychologiczne  na zmianę:</vt:lpstr>
      <vt:lpstr>Fazy przechodzenia przez zmianę wg Johna Kottera</vt:lpstr>
      <vt:lpstr>Fazy przechodzenia przez zmianę wg Johna Kottera</vt:lpstr>
      <vt:lpstr>Fazy przechodzenia przez zmianę  wg Johna Kottera</vt:lpstr>
      <vt:lpstr>Diagnoza</vt:lpstr>
      <vt:lpstr>Diagnoza pracy szkoły w 4 krokach</vt:lpstr>
      <vt:lpstr> Źródła informacji o szkole</vt:lpstr>
      <vt:lpstr> Współpraca z dyrektorem</vt:lpstr>
      <vt:lpstr>Pierwsze spotkanie z dyrektorem szkoły</vt:lpstr>
      <vt:lpstr>Pierwsze spotkanie z dyrektorem szkoły</vt:lpstr>
      <vt:lpstr>Propozycja zagadnień na pierwsze spotkanie z dyrektorem szkoły</vt:lpstr>
      <vt:lpstr>Współpraca z radą pedagogiczną</vt:lpstr>
      <vt:lpstr>Metody i narzędzia do diagnozy pracy szkoły</vt:lpstr>
      <vt:lpstr>Rezultaty spotkania zespołu zadaniowego</vt:lpstr>
      <vt:lpstr>RPW obejmuje cały proces:</vt:lpstr>
      <vt:lpstr>Roczny plan wspomagania zawiera: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Romek</dc:creator>
  <cp:lastModifiedBy>MGasik</cp:lastModifiedBy>
  <cp:revision>124</cp:revision>
  <dcterms:created xsi:type="dcterms:W3CDTF">2018-05-05T08:26:16Z</dcterms:created>
  <dcterms:modified xsi:type="dcterms:W3CDTF">2019-03-14T11:19:30Z</dcterms:modified>
</cp:coreProperties>
</file>