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4" d="100"/>
          <a:sy n="6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jp/innowacja;256162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035549"/>
          </a:xfrm>
        </p:spPr>
        <p:txBody>
          <a:bodyPr/>
          <a:lstStyle/>
          <a:p>
            <a:r>
              <a:rPr lang="pl-PL" dirty="0" smtClean="0"/>
              <a:t>Moduł VII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776864" cy="982960"/>
          </a:xfrm>
        </p:spPr>
        <p:txBody>
          <a:bodyPr/>
          <a:lstStyle/>
          <a:p>
            <a:r>
              <a:rPr lang="pl-PL" sz="3600" b="1" dirty="0">
                <a:solidFill>
                  <a:srgbClr val="083F8A"/>
                </a:solidFill>
              </a:rPr>
              <a:t>Kształtowanie postawy innowacyjności u uczniów na I etapie edukacyjnym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92089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dirty="0" smtClean="0"/>
              <a:t>operacyjne </a:t>
            </a:r>
            <a:r>
              <a:rPr lang="pl-PL" sz="2800" b="0" dirty="0" smtClean="0"/>
              <a:t>(</a:t>
            </a:r>
            <a:r>
              <a:rPr lang="pl-PL" sz="2800" b="0" dirty="0" smtClean="0"/>
              <a:t>Uczestnik szkolenia)</a:t>
            </a:r>
            <a:r>
              <a:rPr lang="pl-PL" sz="2800" dirty="0" smtClean="0"/>
              <a:t>: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4392489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	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znaczenie postawy innowacyjnej w kontekście potrzeb rozwojowych dziecka na I etapie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edukacyjnym;</a:t>
            </a: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charakteryzuje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czynniki wpływające na kształtowanie postawy innowacyjności, w tym bariery rozwoju tej postawy wśród dzieci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wieku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wczesnoszkolnym;</a:t>
            </a: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wskazuje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strategie, metody i techniki stymulowania innowacyjności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dziecka w wieku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wczesnoszkolnym;</a:t>
            </a: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i techniki stymulowania innowacyjności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nauczycieli;</a:t>
            </a: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potrzeby szkoły i nauczycieli w zakresie kształtowania postawy innowacyjności u dzieci w wieku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wczesnoszkolnym;</a:t>
            </a:r>
          </a:p>
          <a:p>
            <a:pPr marL="987425"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wiedzę na temat kształtowania innowacyjności uczniów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procesie wspomagania szkół.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792089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VII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92489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	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692696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Wyznaczniki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innowacyjności i sposoby ich identyfikacji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kontekście potrzeb rozwojowych dziecka na I etapie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Bariery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innowacyjności i sposoby ich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redukowania;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Strategie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sprzyjające kształtowaniu i rozwijaniu postawy innowacyjności (innowacyjnego myślenia) u uczniów w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wieku wczesnoszkolnym;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Metody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techniki wspierające i stymulujące rozwój innowacyjnego myślenia 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dzieci;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Metody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techniki rozwijania postaw innowacyjności nauczycieli (myślenie pytajne, listy atrybutów, katalog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potrzeb, indywidualne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plany działania, macierze ryzyka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Jak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przekonać do rozwijania innowacyjności – praktyczne korzyści dla ucznia i szkoły wynikające z kształtowania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postawy kreatywnej;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Przykłady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zastosowania wiedzy na temat innowacyjności uczniów w procesie wspomagania szkoły w obszarach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związanych z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rozwojem kompetencji kluczowych uczniów – metody wspierania nauczycieli we wprowadzaniu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zmian.</a:t>
            </a:r>
          </a:p>
          <a:p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792088"/>
          </a:xfrm>
        </p:spPr>
        <p:txBody>
          <a:bodyPr/>
          <a:lstStyle/>
          <a:p>
            <a:r>
              <a:rPr lang="pl-PL" dirty="0" smtClean="0"/>
              <a:t>Innowacja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248473"/>
          </a:xfrm>
        </p:spPr>
        <p:txBody>
          <a:bodyPr/>
          <a:lstStyle/>
          <a:p>
            <a:pPr marL="0" indent="0">
              <a:buNone/>
            </a:pPr>
            <a:endParaRPr lang="pl-PL" sz="24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Wprowadzenie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czegoś nowego; też: rzecz nowo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wprowadzona</a:t>
            </a:r>
          </a:p>
          <a:p>
            <a:pPr marL="0" indent="0" algn="r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Za: Słownik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języka polskiego PWN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sjp.pwn.pl/sjp/innowacja;2561627.html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Innowacja pedagogiczna - „wszelkie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zmiany zachodzące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dziedzinie wychowania, kształcenia, organizacji i uwarunkowań szkolnictwa,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także innych form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oświaty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(…)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„Innowacje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mogą być np.: okazjonalne czy też systematyczne lub planowe; ukierunkowane bądź pozbawione kierunku; inicjujące postęp lub regres w praktyce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pedagogicznej”.</a:t>
            </a:r>
          </a:p>
          <a:p>
            <a:pPr marL="0" indent="0" algn="just">
              <a:buNone/>
            </a:pPr>
            <a:endParaRPr lang="pl-PL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Za: J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Półturzycki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Innowacja pedagogiczna, [w:] Encyklopedia pedagogiczna XXI wieku, t. 2., Warszawa 2003, s. 332.</a:t>
            </a:r>
          </a:p>
        </p:txBody>
      </p:sp>
    </p:spTree>
    <p:extLst>
      <p:ext uri="{BB962C8B-B14F-4D97-AF65-F5344CB8AC3E}">
        <p14:creationId xmlns:p14="http://schemas.microsoft.com/office/powerpoint/2010/main" xmlns="" val="236883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Innowacja, czyli zmiana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2048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„Zmiana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jedną z tych kategorii, która — wpisana na stałe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zawód nauczyciela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ma charakter wielowymiarowy.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wymiarze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realizowania pracy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zawodowej zmianom podlegają podstawowe komponenty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związane 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wiedzą, posiadanymi kwalifikacjami, kompetencjami czy ze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stosowanymi metodami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pracy. Towarzyszą temu zmiany społeczne i ich pochodne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— na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 kompetencje komunikacyjne, technologiczne. Istotna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również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świadomość, że sam nauczyciel podlega nieustannym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zmianom”.</a:t>
            </a:r>
          </a:p>
          <a:p>
            <a:pPr marL="0" indent="0" algn="just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Anna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Gajdzica Pomiędzy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zmieniającym 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byciem zmienianym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zmiana jako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 zawodowego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funkcjonowania nauczyciela, Chowanna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2/2013,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51-60</a:t>
            </a:r>
          </a:p>
        </p:txBody>
      </p:sp>
    </p:spTree>
    <p:extLst>
      <p:ext uri="{BB962C8B-B14F-4D97-AF65-F5344CB8AC3E}">
        <p14:creationId xmlns:p14="http://schemas.microsoft.com/office/powerpoint/2010/main" xmlns="" val="11607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00067"/>
          </a:xfrm>
        </p:spPr>
        <p:txBody>
          <a:bodyPr/>
          <a:lstStyle/>
          <a:p>
            <a:r>
              <a:rPr lang="pl-PL" sz="3200" dirty="0" smtClean="0"/>
              <a:t>Innowacja, czyli zmiana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2048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„…termin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„zmiana” 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 w sobie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pozbawiony wartościowania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Szczepański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1988), czyli nie niesie z sobą 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wartości pozytywnych 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lub negatywnych, nie oznacza ani postępu, ani 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regresu. Tak 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naprawdę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tylko zmiana urzeczywistniona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osadzona w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pewnym kontekście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społecznym,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historycznym,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odniesieniu do konkretnej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zbiorowości społecznej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po przyjęciu kryteriów aksjologicznych jest </a:t>
            </a:r>
            <a:r>
              <a:rPr lang="pl-PL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możliwa do </a:t>
            </a:r>
            <a:r>
              <a:rPr lang="pl-PL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oceny.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Już te wymienione warunki oceny zmiany wskazują na jej 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relatywność(Sztompka</a:t>
            </a:r>
            <a:r>
              <a:rPr lang="pl-PL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2010</a:t>
            </a:r>
            <a:r>
              <a:rPr lang="pl-PL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)…”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Anna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Gajdzica Pomiędzy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zmieniającym 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byciem zmienianym:  zmiana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 zawodowego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funkcjonowania nauczyciela, Chowanna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2/2013,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51-60</a:t>
            </a:r>
          </a:p>
        </p:txBody>
      </p:sp>
    </p:spTree>
    <p:extLst>
      <p:ext uri="{BB962C8B-B14F-4D97-AF65-F5344CB8AC3E}">
        <p14:creationId xmlns:p14="http://schemas.microsoft.com/office/powerpoint/2010/main" xmlns="" val="315185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44151"/>
          </a:xfrm>
        </p:spPr>
        <p:txBody>
          <a:bodyPr/>
          <a:lstStyle/>
          <a:p>
            <a:r>
              <a:rPr lang="pl-PL" sz="3200" dirty="0"/>
              <a:t>Strategie sprzyjające kształtowaniu i rozwijaniu postawy innowacyjności (innowacyjnego myślenia) </a:t>
            </a:r>
            <a:r>
              <a:rPr lang="pl-PL" sz="3200" dirty="0" smtClean="0"/>
              <a:t>u </a:t>
            </a:r>
            <a:r>
              <a:rPr lang="pl-PL" sz="3200" dirty="0"/>
              <a:t>uczniów w wieku wczesnoszkolnym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przez doświadczenia i eksperymentowanie;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wycofywanie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wsparcia aż do osiągnięcia przez dziecko samodzielności w działaniu;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aktualnie rozwijających się procesów poznawczych dziecka;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stwarzanie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warunków do eksploracji środowiska;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stwarzanie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warunków do popełniania błędów – ocenianie kształtujące.</a:t>
            </a:r>
          </a:p>
        </p:txBody>
      </p:sp>
    </p:spTree>
    <p:extLst>
      <p:ext uri="{BB962C8B-B14F-4D97-AF65-F5344CB8AC3E}">
        <p14:creationId xmlns:p14="http://schemas.microsoft.com/office/powerpoint/2010/main" xmlns="" val="190164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pl-PL" dirty="0"/>
              <a:t>Wychowanie do </a:t>
            </a:r>
            <a:r>
              <a:rPr lang="pl-PL" dirty="0" smtClean="0"/>
              <a:t>samodzielności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176465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rozwijanie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dziecku ufności we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własne możliwości;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wzmacnianie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tendencji do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rozwiązywania;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trudności w oparciu o to, co dziecko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już wie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potrafi;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motywowanie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by dziecko podejmowało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coraz ambitniejsze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ale jeszcze leżące w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granicach jego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stawianie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 dzieckiem zadań, które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angażują;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przekładania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słów na czyny;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 samodzielnej 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 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innymi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Za: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Katarzyna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Szczepkowska-Szczęśniak, Katarzyna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Uniszewska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Lidia </a:t>
            </a: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Pielaszek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Mirosława Suchocka Osiąganie samodzielności. Droga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samodzielności Przygotowanie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przyjęcie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dziecka ze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specjalnymi potrzebami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edukacyjnymi. Wyd. CMPPP,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Warszawa 2006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62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454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Moduł VII</vt:lpstr>
      <vt:lpstr>Cele operacyjne (Uczestnik szkolenia): </vt:lpstr>
      <vt:lpstr>Struktura spotkania MODUŁ VII</vt:lpstr>
      <vt:lpstr>Innowacja</vt:lpstr>
      <vt:lpstr>Innowacja, czyli zmiana</vt:lpstr>
      <vt:lpstr>Innowacja, czyli zmiana</vt:lpstr>
      <vt:lpstr>Strategie sprzyjające kształtowaniu i rozwijaniu postawy innowacyjności (innowacyjnego myślenia) u uczniów w wieku wczesnoszkolnym</vt:lpstr>
      <vt:lpstr>Wychowanie do samodzielności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95</cp:revision>
  <dcterms:created xsi:type="dcterms:W3CDTF">2018-05-05T08:26:16Z</dcterms:created>
  <dcterms:modified xsi:type="dcterms:W3CDTF">2019-03-14T11:12:22Z</dcterms:modified>
</cp:coreProperties>
</file>