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1" r:id="rId7"/>
    <p:sldId id="260" r:id="rId8"/>
    <p:sldId id="263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83F8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94660"/>
  </p:normalViewPr>
  <p:slideViewPr>
    <p:cSldViewPr>
      <p:cViewPr varScale="1">
        <p:scale>
          <a:sx n="64" d="100"/>
          <a:sy n="64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685800" y="2971800"/>
            <a:ext cx="7772400" cy="1035549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3568" y="4293096"/>
            <a:ext cx="7776864" cy="6229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pic>
        <p:nvPicPr>
          <p:cNvPr id="8" name="Obraz 7" descr="Logo Markpi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843808" y="692696"/>
            <a:ext cx="3388760" cy="1152128"/>
          </a:xfrm>
          <a:prstGeom prst="rect">
            <a:avLst/>
          </a:prstGeom>
        </p:spPr>
      </p:pic>
      <p:sp>
        <p:nvSpPr>
          <p:cNvPr id="9" name="Prostokąt 8"/>
          <p:cNvSpPr/>
          <p:nvPr userDrawn="1"/>
        </p:nvSpPr>
        <p:spPr>
          <a:xfrm>
            <a:off x="0" y="5661248"/>
            <a:ext cx="914400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1" name="Łącznik prosty 10"/>
          <p:cNvCxnSpPr/>
          <p:nvPr userDrawn="1"/>
        </p:nvCxnSpPr>
        <p:spPr>
          <a:xfrm>
            <a:off x="2627784" y="2492896"/>
            <a:ext cx="3816424" cy="0"/>
          </a:xfrm>
          <a:prstGeom prst="line">
            <a:avLst/>
          </a:prstGeom>
          <a:ln w="12700">
            <a:solidFill>
              <a:srgbClr val="083F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anchor="b" anchorCtr="0">
            <a:no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11033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796820"/>
            <a:ext cx="8229600" cy="36484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cxnSp>
        <p:nvCxnSpPr>
          <p:cNvPr id="26" name="Łącznik prosty 25"/>
          <p:cNvCxnSpPr/>
          <p:nvPr userDrawn="1"/>
        </p:nvCxnSpPr>
        <p:spPr>
          <a:xfrm>
            <a:off x="395536" y="5649550"/>
            <a:ext cx="8280920" cy="0"/>
          </a:xfrm>
          <a:prstGeom prst="line">
            <a:avLst/>
          </a:prstGeom>
          <a:ln>
            <a:solidFill>
              <a:srgbClr val="083F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EwaL\AppData\Local\Temp\Rar$DIa0.533\FE_POWER_poziom_pl-1_rgb.jp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5697648"/>
            <a:ext cx="7849282" cy="1009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083F8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jp.pwn.pl/sjp/innowacja;2561627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7772400" cy="1035549"/>
          </a:xfrm>
        </p:spPr>
        <p:txBody>
          <a:bodyPr/>
          <a:lstStyle/>
          <a:p>
            <a:r>
              <a:rPr lang="pl-PL" dirty="0" smtClean="0"/>
              <a:t>Moduł VII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3356992"/>
            <a:ext cx="7776864" cy="982960"/>
          </a:xfrm>
        </p:spPr>
        <p:txBody>
          <a:bodyPr/>
          <a:lstStyle/>
          <a:p>
            <a:r>
              <a:rPr lang="pl-PL" sz="3600" b="1" dirty="0">
                <a:solidFill>
                  <a:srgbClr val="083F8A"/>
                </a:solidFill>
              </a:rPr>
              <a:t>Kształtowanie postawy innowacyjności u uczniów na I etapie edukacyjnym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792089"/>
          </a:xfrm>
        </p:spPr>
        <p:txBody>
          <a:bodyPr/>
          <a:lstStyle/>
          <a:p>
            <a:r>
              <a:rPr lang="pl-PL" dirty="0" smtClean="0"/>
              <a:t>Cele </a:t>
            </a:r>
            <a:r>
              <a:rPr lang="pl-PL" dirty="0" smtClean="0"/>
              <a:t>operacyjne </a:t>
            </a:r>
            <a:r>
              <a:rPr lang="pl-PL" sz="2800" b="0" dirty="0" smtClean="0"/>
              <a:t>(</a:t>
            </a:r>
            <a:r>
              <a:rPr lang="pl-PL" sz="2800" b="0" dirty="0" smtClean="0"/>
              <a:t>Uczestnik szkolenia)</a:t>
            </a:r>
            <a:r>
              <a:rPr lang="pl-PL" sz="2800" dirty="0" smtClean="0"/>
              <a:t>: 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692696"/>
            <a:ext cx="8229600" cy="4392489"/>
          </a:xfrm>
        </p:spPr>
        <p:txBody>
          <a:bodyPr/>
          <a:lstStyle/>
          <a:p>
            <a:pPr algn="just">
              <a:buNone/>
            </a:pPr>
            <a:r>
              <a:rPr lang="pl-PL" sz="2000" dirty="0" smtClean="0"/>
              <a:t>	</a:t>
            </a:r>
            <a:endParaRPr lang="pl-PL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87425" algn="just"/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wyjaśnia 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znaczenie postawy innowacyjnej w kontekście potrzeb rozwojowych dziecka na I etapie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edukacyjnym;</a:t>
            </a:r>
          </a:p>
          <a:p>
            <a:pPr marL="987425" algn="just"/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charakteryzuje 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czynniki wpływające na kształtowanie postawy innowacyjności, w tym bariery rozwoju tej postawy wśród dzieci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 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wieku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wczesnoszkolnym;</a:t>
            </a:r>
          </a:p>
          <a:p>
            <a:pPr marL="987425" algn="just"/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wskazuje 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strategie, metody i techniki stymulowania innowacyjności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 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dziecka w wieku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wczesnoszkolnym;</a:t>
            </a:r>
          </a:p>
          <a:p>
            <a:pPr marL="987425" algn="just"/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stosuje 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metody i techniki stymulowania innowacyjności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 nauczycieli;</a:t>
            </a:r>
          </a:p>
          <a:p>
            <a:pPr marL="987425" algn="just"/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identyfikuje 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potrzeby szkoły i nauczycieli w zakresie kształtowania postawy innowacyjności u dzieci w wieku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wczesnoszkolnym;</a:t>
            </a:r>
          </a:p>
          <a:p>
            <a:pPr marL="987425" algn="just"/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wykorzystuje 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wiedzę na temat kształtowania innowacyjności uczniów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 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procesie wspomagania szkół.</a:t>
            </a:r>
          </a:p>
          <a:p>
            <a:pPr algn="just"/>
            <a:endParaRPr lang="pl-PL" sz="2000" dirty="0">
              <a:solidFill>
                <a:srgbClr val="083F8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792089"/>
          </a:xfrm>
        </p:spPr>
        <p:txBody>
          <a:bodyPr/>
          <a:lstStyle/>
          <a:p>
            <a:r>
              <a:rPr lang="pl-PL" dirty="0" smtClean="0"/>
              <a:t>Struktura spotkania MODUŁ </a:t>
            </a:r>
            <a:r>
              <a:rPr lang="pl-PL" dirty="0" smtClean="0"/>
              <a:t>VII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392489"/>
          </a:xfrm>
        </p:spPr>
        <p:txBody>
          <a:bodyPr/>
          <a:lstStyle/>
          <a:p>
            <a:pPr algn="just">
              <a:buNone/>
            </a:pPr>
            <a:r>
              <a:rPr lang="pl-PL" sz="2000" dirty="0" smtClean="0"/>
              <a:t>	</a:t>
            </a:r>
            <a:endParaRPr lang="pl-PL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endParaRPr lang="pl-PL" sz="2000" dirty="0">
              <a:solidFill>
                <a:srgbClr val="083F8A"/>
              </a:solidFill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323528" y="692696"/>
            <a:ext cx="828092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2400" dirty="0" smtClean="0"/>
              <a:t>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Wyznaczniki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innowacyjności i sposoby ich identyfikacji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kontekście potrzeb rozwojowych dziecka na I etapie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edukacyjnym;</a:t>
            </a:r>
            <a:endParaRPr lang="pl-PL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Bariery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innowacyjności i sposoby ich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redukowania;</a:t>
            </a:r>
          </a:p>
          <a:p>
            <a:pPr>
              <a:buFont typeface="Arial" pitchFamily="34" charset="0"/>
              <a:buChar char="•"/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Strategie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sprzyjające kształtowaniu i rozwijaniu postawy innowacyjności (innowacyjnego myślenia) u uczniów w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wieku wczesnoszkolnym;</a:t>
            </a:r>
            <a:endParaRPr lang="pl-PL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Metody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techniki wspierające i stymulujące rozwój innowacyjnego myślenia u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dzieci;</a:t>
            </a:r>
          </a:p>
          <a:p>
            <a:pPr>
              <a:buFont typeface="Arial" pitchFamily="34" charset="0"/>
              <a:buChar char="•"/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Metody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techniki rozwijania postaw innowacyjności nauczycieli (myślenie pytajne, listy atrybutów, katalog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potrzeb, indywidualne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plany działania, macierze ryzyka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);</a:t>
            </a:r>
          </a:p>
          <a:p>
            <a:pPr>
              <a:buFont typeface="Arial" pitchFamily="34" charset="0"/>
              <a:buChar char="•"/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Jak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przekonać do rozwijania innowacyjności – praktyczne korzyści dla ucznia i szkoły wynikające z kształtowania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postawy kreatywnej;</a:t>
            </a:r>
          </a:p>
          <a:p>
            <a:pPr>
              <a:buFont typeface="Arial" pitchFamily="34" charset="0"/>
              <a:buChar char="•"/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Przykłady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zastosowania wiedzy na temat innowacyjności uczniów w procesie wspomagania szkoły w obszarach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związanych z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rozwojem kompetencji kluczowych uczniów – metody wspierania nauczycieli we wprowadzaniu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zmian.</a:t>
            </a:r>
          </a:p>
          <a:p>
            <a:endParaRPr lang="pl-PL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0649"/>
            <a:ext cx="8229600" cy="792088"/>
          </a:xfrm>
        </p:spPr>
        <p:txBody>
          <a:bodyPr/>
          <a:lstStyle/>
          <a:p>
            <a:r>
              <a:rPr lang="pl-PL" dirty="0" smtClean="0"/>
              <a:t>Innowacja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248473"/>
          </a:xfrm>
        </p:spPr>
        <p:txBody>
          <a:bodyPr/>
          <a:lstStyle/>
          <a:p>
            <a:pPr marL="0" indent="0">
              <a:buNone/>
            </a:pPr>
            <a:endParaRPr lang="pl-PL" sz="2400" dirty="0" smtClean="0">
              <a:solidFill>
                <a:srgbClr val="083F8A"/>
              </a:solidFill>
            </a:endParaRPr>
          </a:p>
          <a:p>
            <a:pPr marL="0" indent="0">
              <a:buNone/>
            </a:pP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Wprowadzenie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czegoś nowego; też: rzecz nowo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wprowadzona</a:t>
            </a:r>
          </a:p>
          <a:p>
            <a:pPr marL="0" indent="0" algn="r">
              <a:buNone/>
            </a:pP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Za: Słownik 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języka polskiego PWN 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https://</a:t>
            </a: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sjp.pwn.pl/sjp/innowacja;2561627.html</a:t>
            </a: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pl-PL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Innowacja pedagogiczna - „wszelkie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zmiany zachodzące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dziedzinie wychowania, kształcenia, organizacji i uwarunkowań szkolnictwa,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także innych form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oświaty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” (…)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„Innowacje </a:t>
            </a:r>
            <a:b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mogą być np.: okazjonalne czy też systematyczne lub planowe; ukierunkowane bądź pozbawione kierunku; inicjujące postęp lub regres w praktyce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pedagogicznej”.</a:t>
            </a:r>
          </a:p>
          <a:p>
            <a:pPr marL="0" indent="0" algn="just">
              <a:buNone/>
            </a:pPr>
            <a:endParaRPr lang="pl-PL" sz="1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Za: J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pl-PL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Półturzycki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Innowacja pedagogiczna, [w:] Encyklopedia pedagogiczna XXI wieku, t. 2., Warszawa 2003, s. 332.</a:t>
            </a:r>
          </a:p>
        </p:txBody>
      </p:sp>
    </p:spTree>
    <p:extLst>
      <p:ext uri="{BB962C8B-B14F-4D97-AF65-F5344CB8AC3E}">
        <p14:creationId xmlns:p14="http://schemas.microsoft.com/office/powerpoint/2010/main" xmlns="" val="2368836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600067"/>
          </a:xfrm>
        </p:spPr>
        <p:txBody>
          <a:bodyPr/>
          <a:lstStyle/>
          <a:p>
            <a:r>
              <a:rPr lang="pl-PL" dirty="0" smtClean="0"/>
              <a:t>Innowacja, czyli zmiana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320481"/>
          </a:xfrm>
        </p:spPr>
        <p:txBody>
          <a:bodyPr/>
          <a:lstStyle/>
          <a:p>
            <a:pPr marL="0" indent="0">
              <a:buNone/>
            </a:pP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„Zmiana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jest jedną z tych kategorii, która — wpisana na stałe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 zawód nauczyciela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— ma charakter wielowymiarowy.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wymiarze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realizowania pracy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zawodowej zmianom podlegają podstawowe komponenty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związane z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wiedzą, posiadanymi kwalifikacjami, kompetencjami czy ze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stosowanymi metodami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pracy. Towarzyszą temu zmiany społeczne i ich pochodne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— na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przykład kompetencje komunikacyjne, technologiczne. Istotna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jest również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świadomość, że sam nauczyciel podlega nieustannym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zmianom”.</a:t>
            </a:r>
          </a:p>
          <a:p>
            <a:pPr marL="0" indent="0" algn="just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Źródło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Anna </a:t>
            </a: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Gajdzica Pomiędzy 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zmieniającym a </a:t>
            </a: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byciem zmienianym 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zmiana jako </a:t>
            </a: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element zawodowego 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funkcjonowania nauczyciela, Chowanna </a:t>
            </a: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2/2013, 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51-60</a:t>
            </a:r>
          </a:p>
        </p:txBody>
      </p:sp>
    </p:spTree>
    <p:extLst>
      <p:ext uri="{BB962C8B-B14F-4D97-AF65-F5344CB8AC3E}">
        <p14:creationId xmlns:p14="http://schemas.microsoft.com/office/powerpoint/2010/main" xmlns="" val="1160791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600067"/>
          </a:xfrm>
        </p:spPr>
        <p:txBody>
          <a:bodyPr/>
          <a:lstStyle/>
          <a:p>
            <a:r>
              <a:rPr lang="pl-PL" sz="3200" dirty="0" smtClean="0"/>
              <a:t>Innowacja, czyli zmiana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320481"/>
          </a:xfrm>
        </p:spPr>
        <p:txBody>
          <a:bodyPr/>
          <a:lstStyle/>
          <a:p>
            <a:pPr marL="0" indent="0" algn="just">
              <a:buNone/>
            </a:pPr>
            <a:r>
              <a:rPr lang="pl-PL" sz="2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„…termin </a:t>
            </a:r>
            <a:r>
              <a:rPr lang="pl-PL" sz="2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„zmiana” </a:t>
            </a:r>
            <a:r>
              <a:rPr lang="pl-PL" sz="2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sam w sobie </a:t>
            </a:r>
            <a:r>
              <a:rPr lang="pl-PL" sz="2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jest </a:t>
            </a:r>
            <a:r>
              <a:rPr lang="pl-PL" sz="2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pozbawiony wartościowania</a:t>
            </a:r>
            <a:r>
              <a:rPr lang="pl-PL" sz="2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l-PL" sz="2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pl-PL" sz="2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Szczepański</a:t>
            </a:r>
            <a:r>
              <a:rPr lang="pl-PL" sz="2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1988), czyli nie niesie z sobą </a:t>
            </a:r>
            <a:r>
              <a:rPr lang="pl-PL" sz="2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wartości pozytywnych </a:t>
            </a:r>
            <a:r>
              <a:rPr lang="pl-PL" sz="2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lub negatywnych, nie oznacza ani postępu, ani </a:t>
            </a:r>
            <a:r>
              <a:rPr lang="pl-PL" sz="2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regresu. Tak </a:t>
            </a:r>
            <a:r>
              <a:rPr lang="pl-PL" sz="2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naprawdę </a:t>
            </a:r>
            <a:r>
              <a:rPr lang="pl-PL" sz="2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tylko zmiana urzeczywistniona </a:t>
            </a:r>
            <a:r>
              <a:rPr lang="pl-PL" sz="2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</a:t>
            </a:r>
            <a:r>
              <a:rPr lang="pl-PL" sz="2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osadzona w </a:t>
            </a:r>
            <a:r>
              <a:rPr lang="pl-PL" sz="2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pewnym kontekście </a:t>
            </a:r>
            <a:r>
              <a:rPr lang="pl-PL" sz="2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społecznym, </a:t>
            </a:r>
            <a:r>
              <a:rPr lang="pl-PL" sz="2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historycznym, </a:t>
            </a:r>
            <a:r>
              <a:rPr lang="pl-PL" sz="2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 odniesieniu do konkretnej </a:t>
            </a:r>
            <a:r>
              <a:rPr lang="pl-PL" sz="2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zbiorowości społecznej </a:t>
            </a:r>
            <a:r>
              <a:rPr lang="pl-PL" sz="2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po przyjęciu kryteriów aksjologicznych jest </a:t>
            </a:r>
            <a:r>
              <a:rPr lang="pl-PL" sz="25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możliwa do </a:t>
            </a:r>
            <a:r>
              <a:rPr lang="pl-PL" sz="2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oceny.</a:t>
            </a:r>
            <a:r>
              <a:rPr lang="pl-PL" sz="2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Już te wymienione warunki oceny zmiany wskazują na jej </a:t>
            </a:r>
            <a:r>
              <a:rPr lang="pl-PL" sz="2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relatywność(Sztompka</a:t>
            </a:r>
            <a:r>
              <a:rPr lang="pl-PL" sz="2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2010</a:t>
            </a:r>
            <a:r>
              <a:rPr lang="pl-PL" sz="2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)…”</a:t>
            </a:r>
          </a:p>
          <a:p>
            <a:pPr marL="0" indent="0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Źródło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Anna </a:t>
            </a: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Gajdzica Pomiędzy 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zmieniającym a </a:t>
            </a: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byciem zmienianym:  zmiana 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jako </a:t>
            </a: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element zawodowego 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funkcjonowania nauczyciela, Chowanna </a:t>
            </a: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2/2013, 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51-60</a:t>
            </a:r>
          </a:p>
        </p:txBody>
      </p:sp>
    </p:spTree>
    <p:extLst>
      <p:ext uri="{BB962C8B-B14F-4D97-AF65-F5344CB8AC3E}">
        <p14:creationId xmlns:p14="http://schemas.microsoft.com/office/powerpoint/2010/main" xmlns="" val="3151855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344151"/>
          </a:xfrm>
        </p:spPr>
        <p:txBody>
          <a:bodyPr/>
          <a:lstStyle/>
          <a:p>
            <a:r>
              <a:rPr lang="pl-PL" sz="3200" dirty="0"/>
              <a:t>Strategie sprzyjające kształtowaniu i rozwijaniu postawy innowacyjności (innowacyjnego myślenia) </a:t>
            </a:r>
            <a:r>
              <a:rPr lang="pl-PL" sz="3200" dirty="0" smtClean="0"/>
              <a:t>u </a:t>
            </a:r>
            <a:r>
              <a:rPr lang="pl-PL" sz="3200" dirty="0"/>
              <a:t>uczniów w wieku wczesnoszkolnym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uczenie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przez doświadczenia i eksperymentowanie;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wycofywanie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wsparcia aż do osiągnięcia przez dziecko samodzielności w działaniu;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wykorzystanie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aktualnie rozwijających się procesów poznawczych dziecka;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stwarzanie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warunków do eksploracji środowiska;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stwarzanie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warunków do popełniania błędów – ocenianie kształtujące.</a:t>
            </a:r>
          </a:p>
        </p:txBody>
      </p:sp>
    </p:spTree>
    <p:extLst>
      <p:ext uri="{BB962C8B-B14F-4D97-AF65-F5344CB8AC3E}">
        <p14:creationId xmlns:p14="http://schemas.microsoft.com/office/powerpoint/2010/main" xmlns="" val="1901640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/>
          <a:lstStyle/>
          <a:p>
            <a:r>
              <a:rPr lang="pl-PL" dirty="0"/>
              <a:t>Wychowanie do </a:t>
            </a:r>
            <a:r>
              <a:rPr lang="pl-PL" dirty="0" smtClean="0"/>
              <a:t>samodzielności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176465"/>
          </a:xfrm>
        </p:spPr>
        <p:txBody>
          <a:bodyPr/>
          <a:lstStyle/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rozwijanie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 dziecku ufności we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własne możliwości;</a:t>
            </a: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wzmacnianie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tendencji do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rozwiązywania;</a:t>
            </a: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trudności w oparciu o to, co dziecko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już wie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potrafi;</a:t>
            </a: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motywowanie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by dziecko podejmowało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coraz ambitniejsze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ale jeszcze leżące w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granicach jego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możliwości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zadania;</a:t>
            </a: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stawianie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przed dzieckiem zadań, które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angażują;</a:t>
            </a: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budowanie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umiejętności przekładania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słów na czyny;</a:t>
            </a: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uczenie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pracy samodzielnej i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współpracy z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innymi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pl-PL" sz="11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pl-PL" sz="11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Za: 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Katarzyna </a:t>
            </a: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Szczepkowska-Szczęśniak, Katarzyna </a:t>
            </a:r>
            <a:r>
              <a:rPr lang="pl-PL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Uniszewska</a:t>
            </a: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Lidia </a:t>
            </a:r>
            <a:r>
              <a:rPr lang="pl-PL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Pielaszek</a:t>
            </a: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Mirosława Suchocka Osiąganie samodzielności. Droga 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 </a:t>
            </a: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samodzielności Przygotowanie 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przyjęcie </a:t>
            </a: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dziecka ze 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specjalnymi potrzebami </a:t>
            </a: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edukacyjnymi. Wyd. CMPPP, 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Warszawa 2006</a:t>
            </a: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pl-PL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46252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3130</TotalTime>
  <Words>454</Words>
  <Application>Microsoft Office PowerPoint</Application>
  <PresentationFormat>Pokaz na ekranie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Motyw pakietu Office</vt:lpstr>
      <vt:lpstr>Moduł VII</vt:lpstr>
      <vt:lpstr>Cele operacyjne (Uczestnik szkolenia): </vt:lpstr>
      <vt:lpstr>Struktura spotkania MODUŁ VII</vt:lpstr>
      <vt:lpstr>Innowacja</vt:lpstr>
      <vt:lpstr>Innowacja, czyli zmiana</vt:lpstr>
      <vt:lpstr>Innowacja, czyli zmiana</vt:lpstr>
      <vt:lpstr>Strategie sprzyjające kształtowaniu i rozwijaniu postawy innowacyjności (innowacyjnego myślenia) u uczniów w wieku wczesnoszkolnym</vt:lpstr>
      <vt:lpstr>Wychowanie do samodzielności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Romek</dc:creator>
  <cp:lastModifiedBy>MGasik</cp:lastModifiedBy>
  <cp:revision>95</cp:revision>
  <dcterms:created xsi:type="dcterms:W3CDTF">2018-05-05T08:26:16Z</dcterms:created>
  <dcterms:modified xsi:type="dcterms:W3CDTF">2019-03-14T11:12:22Z</dcterms:modified>
</cp:coreProperties>
</file>