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0" r:id="rId4"/>
    <p:sldId id="301" r:id="rId5"/>
    <p:sldId id="264" r:id="rId6"/>
    <p:sldId id="258" r:id="rId7"/>
    <p:sldId id="267" r:id="rId8"/>
    <p:sldId id="259" r:id="rId9"/>
    <p:sldId id="260" r:id="rId10"/>
    <p:sldId id="261" r:id="rId11"/>
    <p:sldId id="292" r:id="rId12"/>
    <p:sldId id="285" r:id="rId13"/>
    <p:sldId id="286" r:id="rId14"/>
    <p:sldId id="287" r:id="rId15"/>
    <p:sldId id="288" r:id="rId16"/>
    <p:sldId id="289" r:id="rId17"/>
    <p:sldId id="290" r:id="rId18"/>
    <p:sldId id="263" r:id="rId19"/>
    <p:sldId id="291" r:id="rId20"/>
    <p:sldId id="296" r:id="rId21"/>
    <p:sldId id="295" r:id="rId22"/>
    <p:sldId id="269" r:id="rId23"/>
    <p:sldId id="265" r:id="rId24"/>
    <p:sldId id="298" r:id="rId25"/>
    <p:sldId id="299" r:id="rId26"/>
    <p:sldId id="284" r:id="rId27"/>
    <p:sldId id="262" r:id="rId28"/>
    <p:sldId id="276" r:id="rId29"/>
    <p:sldId id="293" r:id="rId30"/>
    <p:sldId id="294" r:id="rId31"/>
    <p:sldId id="277" r:id="rId32"/>
    <p:sldId id="278" r:id="rId33"/>
    <p:sldId id="279" r:id="rId34"/>
    <p:sldId id="280" r:id="rId35"/>
    <p:sldId id="282" r:id="rId36"/>
    <p:sldId id="283" r:id="rId3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83F8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18" autoAdjust="0"/>
    <p:restoredTop sz="94660"/>
  </p:normalViewPr>
  <p:slideViewPr>
    <p:cSldViewPr>
      <p:cViewPr varScale="1">
        <p:scale>
          <a:sx n="64" d="100"/>
          <a:sy n="64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57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685800" y="2971800"/>
            <a:ext cx="7772400" cy="1035549"/>
          </a:xfrm>
        </p:spPr>
        <p:txBody>
          <a:bodyPr anchor="b"/>
          <a:lstStyle>
            <a:lvl1pPr algn="ctr">
              <a:defRPr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83568" y="4293096"/>
            <a:ext cx="7776864" cy="6229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Kliknij, aby edytować styl wzorca podtytułu</a:t>
            </a:r>
            <a:endParaRPr lang="pl-PL" dirty="0"/>
          </a:p>
        </p:txBody>
      </p:sp>
      <p:pic>
        <p:nvPicPr>
          <p:cNvPr id="8" name="Obraz 7" descr="Logo Markpiw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843808" y="692696"/>
            <a:ext cx="3388760" cy="1152128"/>
          </a:xfrm>
          <a:prstGeom prst="rect">
            <a:avLst/>
          </a:prstGeom>
        </p:spPr>
      </p:pic>
      <p:sp>
        <p:nvSpPr>
          <p:cNvPr id="9" name="Prostokąt 8"/>
          <p:cNvSpPr/>
          <p:nvPr userDrawn="1"/>
        </p:nvSpPr>
        <p:spPr>
          <a:xfrm>
            <a:off x="0" y="5661248"/>
            <a:ext cx="9144000" cy="2880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1" name="Łącznik prosty 10"/>
          <p:cNvCxnSpPr/>
          <p:nvPr userDrawn="1"/>
        </p:nvCxnSpPr>
        <p:spPr>
          <a:xfrm>
            <a:off x="2627784" y="2492896"/>
            <a:ext cx="3816424" cy="0"/>
          </a:xfrm>
          <a:prstGeom prst="line">
            <a:avLst/>
          </a:prstGeom>
          <a:ln w="12700">
            <a:solidFill>
              <a:srgbClr val="083F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anchor="b" anchorCtr="0">
            <a:no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110331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796820"/>
            <a:ext cx="8229600" cy="36484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pl-PL" dirty="0" smtClean="0"/>
              <a:t>Kliknij, aby edytować style wzorca tekstu</a:t>
            </a:r>
          </a:p>
          <a:p>
            <a:pPr lvl="1"/>
            <a:r>
              <a:rPr lang="pl-PL" dirty="0" smtClean="0"/>
              <a:t>Drugi poziom</a:t>
            </a:r>
          </a:p>
          <a:p>
            <a:pPr lvl="2"/>
            <a:r>
              <a:rPr lang="pl-PL" dirty="0" smtClean="0"/>
              <a:t>Trzeci poziom</a:t>
            </a:r>
          </a:p>
          <a:p>
            <a:pPr lvl="3"/>
            <a:r>
              <a:rPr lang="pl-PL" dirty="0" smtClean="0"/>
              <a:t>Czwarty poziom</a:t>
            </a:r>
          </a:p>
          <a:p>
            <a:pPr lvl="4"/>
            <a:r>
              <a:rPr lang="pl-PL" dirty="0" smtClean="0"/>
              <a:t>Piąty poziom</a:t>
            </a:r>
            <a:endParaRPr lang="pl-PL" dirty="0"/>
          </a:p>
        </p:txBody>
      </p:sp>
      <p:cxnSp>
        <p:nvCxnSpPr>
          <p:cNvPr id="26" name="Łącznik prosty 25"/>
          <p:cNvCxnSpPr/>
          <p:nvPr userDrawn="1"/>
        </p:nvCxnSpPr>
        <p:spPr>
          <a:xfrm>
            <a:off x="395536" y="5649550"/>
            <a:ext cx="8280920" cy="0"/>
          </a:xfrm>
          <a:prstGeom prst="line">
            <a:avLst/>
          </a:prstGeom>
          <a:ln>
            <a:solidFill>
              <a:srgbClr val="083F8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EwaL\AppData\Local\Temp\Rar$DIa0.533\FE_POWER_poziom_pl-1_rgb.jp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3568" y="5697648"/>
            <a:ext cx="7849282" cy="10090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4" r:id="rId4"/>
    <p:sldLayoutId id="2147483655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rgbClr val="083F8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re.edu.pl/2018/07/spotkania-inspiratorium-pomyslowej-szkoly-nowe-zasoby-dla-edukacji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l.wikipedia.org/wiki/Kreatywno%C5%9B%C4%87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re.edu.pl/wp-content/plugins/download-attachments/includes/download.php?id=18389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2276872"/>
            <a:ext cx="7772400" cy="1035549"/>
          </a:xfrm>
        </p:spPr>
        <p:txBody>
          <a:bodyPr/>
          <a:lstStyle/>
          <a:p>
            <a:r>
              <a:rPr lang="pl-PL" dirty="0" smtClean="0"/>
              <a:t>Moduł VI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55576" y="3356992"/>
            <a:ext cx="7776864" cy="982960"/>
          </a:xfrm>
        </p:spPr>
        <p:txBody>
          <a:bodyPr/>
          <a:lstStyle/>
          <a:p>
            <a:r>
              <a:rPr lang="pl-PL" sz="3600" b="1" dirty="0" smtClean="0">
                <a:solidFill>
                  <a:srgbClr val="083F8A"/>
                </a:solidFill>
              </a:rPr>
              <a:t>Kształtowanie postawy kreatywności </a:t>
            </a:r>
            <a:br>
              <a:rPr lang="pl-PL" sz="3600" b="1" dirty="0" smtClean="0">
                <a:solidFill>
                  <a:srgbClr val="083F8A"/>
                </a:solidFill>
              </a:rPr>
            </a:br>
            <a:r>
              <a:rPr lang="pl-PL" sz="3600" b="1" dirty="0" smtClean="0">
                <a:solidFill>
                  <a:srgbClr val="083F8A"/>
                </a:solidFill>
              </a:rPr>
              <a:t>u uczniów na I etapie edukacyjnym </a:t>
            </a:r>
            <a:endParaRPr lang="pl-PL" sz="3600" b="1" dirty="0">
              <a:solidFill>
                <a:srgbClr val="083F8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440160"/>
          </a:xfrm>
        </p:spPr>
        <p:txBody>
          <a:bodyPr/>
          <a:lstStyle/>
          <a:p>
            <a:r>
              <a:rPr lang="pl-PL" dirty="0" smtClean="0"/>
              <a:t>Najlepszym sposobem samorealizacji jest twórczość.  </a:t>
            </a:r>
            <a:r>
              <a:rPr lang="pl-PL" sz="3200" dirty="0" smtClean="0"/>
              <a:t/>
            </a:r>
            <a:br>
              <a:rPr lang="pl-PL" sz="3200" dirty="0" smtClean="0"/>
            </a:b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3648405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</a:t>
            </a:r>
          </a:p>
          <a:p>
            <a:pPr>
              <a:buNone/>
            </a:pPr>
            <a:r>
              <a:rPr lang="pl-PL" dirty="0" smtClean="0"/>
              <a:t>	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Teoretycy twierdzą, że prawie wszyscy ludzie są potencjalnie zdolni do podejmowania problemów twórczych oraz osiągania sukcesów w tej działalności, natomiast </a:t>
            </a: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realizuje te możliwości zaledwie ok. 2 % tych ludzi.  </a:t>
            </a:r>
          </a:p>
          <a:p>
            <a:pPr>
              <a:buNone/>
            </a:pPr>
            <a:r>
              <a:rPr lang="pl-PL" b="1" dirty="0" smtClean="0">
                <a:solidFill>
                  <a:srgbClr val="083F8A"/>
                </a:solidFill>
              </a:rPr>
              <a:t> </a:t>
            </a:r>
            <a:endParaRPr lang="pl-PL" b="1" dirty="0">
              <a:solidFill>
                <a:srgbClr val="083F8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528059"/>
          </a:xfrm>
        </p:spPr>
        <p:txBody>
          <a:bodyPr/>
          <a:lstStyle/>
          <a:p>
            <a:r>
              <a:rPr lang="pl-PL" dirty="0" smtClean="0"/>
              <a:t>Twórczość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320481"/>
          </a:xfrm>
        </p:spPr>
        <p:txBody>
          <a:bodyPr/>
          <a:lstStyle/>
          <a:p>
            <a:pPr marL="0" indent="0">
              <a:buNone/>
            </a:pP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Zależy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czynników:</a:t>
            </a:r>
          </a:p>
          <a:p>
            <a:pPr marL="0" indent="0">
              <a:buNone/>
            </a:pPr>
            <a:r>
              <a:rPr lang="pl-PL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wewnętrznych:</a:t>
            </a:r>
          </a:p>
          <a:p>
            <a:pPr marL="0" indent="0">
              <a:buNone/>
            </a:pP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osobowości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motywacji, otwartości, chęci przełamywania nawyków, stereotypów i konwencji w codziennym życiu oraz od umiejętności spojrzenia na problemy z różnych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aspektów.</a:t>
            </a:r>
          </a:p>
          <a:p>
            <a:pPr marL="0" indent="0">
              <a:buNone/>
            </a:pPr>
            <a:r>
              <a:rPr lang="pl-PL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zewnętrznych:</a:t>
            </a:r>
            <a:endParaRPr lang="pl-PL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Rogers uważał, że wśród czynników zewnętrznych sprzyjających twórczości najważniejszymi są </a:t>
            </a:r>
            <a:r>
              <a:rPr lang="pl-PL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poczucie psychicznej wolności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(swobodę pełnej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ekspresji) </a:t>
            </a:r>
            <a:b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</a:t>
            </a:r>
            <a:r>
              <a:rPr lang="pl-PL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bezpieczeństwa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(bezwarunkowa akceptacja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).</a:t>
            </a: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>
              <a:buNone/>
            </a:pPr>
            <a:r>
              <a:rPr lang="pl-PL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Osiągnięcia </a:t>
            </a:r>
            <a:r>
              <a:rPr lang="pl-PL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twórcze nie zależą od wybitnych zdolności </a:t>
            </a:r>
            <a:r>
              <a:rPr lang="pl-PL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umysłowych.</a:t>
            </a:r>
            <a:endParaRPr lang="pl-PL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27083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528059"/>
          </a:xfrm>
        </p:spPr>
        <p:txBody>
          <a:bodyPr/>
          <a:lstStyle/>
          <a:p>
            <a:r>
              <a:rPr lang="pl-PL" dirty="0" smtClean="0"/>
              <a:t>Rodzaje inteligencji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392489"/>
          </a:xfrm>
        </p:spPr>
        <p:txBody>
          <a:bodyPr/>
          <a:lstStyle/>
          <a:p>
            <a:endParaRPr lang="pl-PL" dirty="0" smtClean="0">
              <a:solidFill>
                <a:srgbClr val="083F8A"/>
              </a:solidFill>
            </a:endParaRPr>
          </a:p>
          <a:p>
            <a:pPr algn="just"/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IQ - 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iloraz inteligencji poznawczej 115 ponad przeciętna, 130 i więcej – wysoka, jej rozwój jest ograniczony (dziedziczenie, wpływ środowiska).  </a:t>
            </a:r>
          </a:p>
          <a:p>
            <a:pPr algn="just"/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EQ - 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iloraz inteligencji emocjonalnej – najbardziej „poszukiwana” przez pracodawców, rozwój nieograniczony. </a:t>
            </a:r>
          </a:p>
          <a:p>
            <a:pPr marL="0" indent="0" algn="just">
              <a:buNone/>
            </a:pPr>
            <a:endParaRPr lang="pl-PL" dirty="0" smtClean="0">
              <a:solidFill>
                <a:srgbClr val="083F8A"/>
              </a:solidFill>
            </a:endParaRPr>
          </a:p>
          <a:p>
            <a:pPr marL="0" indent="0" algn="r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dr Izabela Lebuda APS - http://pracownik.kul.pl/files/12440/public/Kreatywnosc.pdf</a:t>
            </a: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94487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600067"/>
          </a:xfrm>
        </p:spPr>
        <p:txBody>
          <a:bodyPr/>
          <a:lstStyle/>
          <a:p>
            <a:r>
              <a:rPr lang="pl-PL" dirty="0" smtClean="0"/>
              <a:t>CQ iloraz kreatywności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248473"/>
          </a:xfrm>
        </p:spPr>
        <p:txBody>
          <a:bodyPr/>
          <a:lstStyle/>
          <a:p>
            <a:pPr marL="0" indent="0">
              <a:buNone/>
            </a:pPr>
            <a:r>
              <a:rPr lang="pl-PL" sz="2400" dirty="0" smtClean="0"/>
              <a:t> </a:t>
            </a:r>
          </a:p>
          <a:p>
            <a:pPr algn="just"/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Płynność – na ile pomysłów jesteś w stanie wpaść? </a:t>
            </a:r>
          </a:p>
          <a:p>
            <a:pPr algn="just"/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Elastyczność – na ile różnych rodzajów pomysłów jesteś </a:t>
            </a:r>
            <a:b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 stanie wpaść? </a:t>
            </a:r>
          </a:p>
          <a:p>
            <a:pPr algn="just"/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Oryginalność – czy pomysły są twoje, czy zapożyczone? </a:t>
            </a:r>
          </a:p>
          <a:p>
            <a:pPr algn="just"/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Szczegółowość – jak bardzo Twoje pomysły są szczegółowe? </a:t>
            </a:r>
          </a:p>
          <a:p>
            <a:pPr algn="just"/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Źródło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dr hab. Jan </a:t>
            </a:r>
            <a:r>
              <a:rPr lang="pl-PL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Fazlagić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 wykład „Kreatywność w szkole „ Inspiratorium pomysłowej szkoły – nowe zasoby dla edukacji” 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https://www.ore.edu.pl/2018/07/spotkania-inspiratorium-pomyslowej-szkoly-nowe-zasoby-dla-edukacji</a:t>
            </a: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/</a:t>
            </a: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pl-PL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endParaRPr lang="pl-PL" dirty="0">
              <a:solidFill>
                <a:srgbClr val="083F8A"/>
              </a:solidFill>
            </a:endParaRPr>
          </a:p>
          <a:p>
            <a:pPr marL="0" indent="0" algn="just">
              <a:buNone/>
            </a:pPr>
            <a:r>
              <a:rPr lang="pl-PL" dirty="0" smtClean="0">
                <a:solidFill>
                  <a:srgbClr val="083F8A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495216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pl-PL" dirty="0" smtClean="0"/>
              <a:t>Płynność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3648405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 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Łatwość wytwarzania pomysłów (liczba), np.: 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podać jak najwięcej słów zaczynających się na literę „L”;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wytworzyć jak najwięcej rozwiązań problemów; 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podać jak najwięcej słów kojarzących się  z wyrazem „owca”.</a:t>
            </a:r>
          </a:p>
          <a:p>
            <a:pPr marL="0" indent="0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Źródło: tamż</a:t>
            </a:r>
            <a:r>
              <a:rPr lang="pl-PL" sz="1200" dirty="0" smtClean="0">
                <a:solidFill>
                  <a:srgbClr val="083F8A"/>
                </a:solidFill>
              </a:rPr>
              <a:t>e</a:t>
            </a:r>
            <a:endParaRPr lang="pl-PL" sz="1200" dirty="0">
              <a:solidFill>
                <a:srgbClr val="083F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796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pl-PL" dirty="0" smtClean="0"/>
              <a:t>Giętkość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12776"/>
            <a:ext cx="7272808" cy="3648405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Gotowość do zmiany kierunku myślenia.</a:t>
            </a:r>
          </a:p>
          <a:p>
            <a:pPr marL="0" indent="0">
              <a:buNone/>
            </a:pPr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Operacyjnym wskaźnikiem tej zdolności może być różnorodność pomysłu, czyli liczba kategorii,  do jakich można ją zaliczyć.</a:t>
            </a:r>
          </a:p>
          <a:p>
            <a:pPr marL="0" lvl="0" indent="0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0" indent="0" algn="r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0" indent="0" algn="r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0" indent="0" algn="r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0" indent="0" algn="r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0" indent="0" algn="r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0" indent="0" algn="r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lvl="0" indent="0">
              <a:buNone/>
            </a:pP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Źródło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tamże</a:t>
            </a:r>
          </a:p>
          <a:p>
            <a:pPr marL="0" indent="0" algn="just">
              <a:buNone/>
            </a:pPr>
            <a:r>
              <a:rPr lang="pl-PL" dirty="0" smtClean="0">
                <a:solidFill>
                  <a:srgbClr val="083F8A"/>
                </a:solidFill>
              </a:rPr>
              <a:t/>
            </a:r>
            <a:br>
              <a:rPr lang="pl-PL" dirty="0" smtClean="0">
                <a:solidFill>
                  <a:srgbClr val="083F8A"/>
                </a:solidFill>
              </a:rPr>
            </a:br>
            <a:endParaRPr lang="pl-PL" dirty="0" smtClean="0">
              <a:solidFill>
                <a:srgbClr val="083F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95938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pl-PL" dirty="0" smtClean="0"/>
              <a:t>Oryginalność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3648405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Zdolność do wytwarzania reakcji nietypowych, niezwykłych, niepowtarzalnych. </a:t>
            </a:r>
          </a:p>
          <a:p>
            <a:pPr marL="0" indent="0"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Najprostszym kryterium oryginalności jest mechaniczny, łatwy do zastosowania wskaźnik frekwencyjny: pomysł uznaje się za oryginalny, jeśli pojawi się u określonej liczby osób badanych (np. 5% lub 1% lub nawet tylko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 jednej osoby).</a:t>
            </a:r>
          </a:p>
          <a:p>
            <a:pPr marL="0" indent="0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Źródło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tamże</a:t>
            </a:r>
          </a:p>
          <a:p>
            <a:pPr marL="0" indent="0" algn="just">
              <a:buNone/>
            </a:pPr>
            <a:endParaRPr lang="pl-PL" dirty="0">
              <a:solidFill>
                <a:srgbClr val="083F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5186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960107"/>
          </a:xfrm>
        </p:spPr>
        <p:txBody>
          <a:bodyPr/>
          <a:lstStyle/>
          <a:p>
            <a:r>
              <a:rPr lang="pl-PL" dirty="0" smtClean="0"/>
              <a:t>Staranność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3648405"/>
          </a:xfrm>
        </p:spPr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Ilość pracy włożonej w ekspresję pomysłu. Na przykład liczba słów poświęconych na jego opis lub liczba szczegółów wykorzystywanych w opisie. 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Tę cechę badają testy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kreatywności </a:t>
            </a:r>
            <a:r>
              <a:rPr lang="pl-PL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Torrence’a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dla 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dzieci. 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Źródło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tamże</a:t>
            </a:r>
          </a:p>
          <a:p>
            <a:pPr marL="0" indent="0" algn="just">
              <a:buNone/>
            </a:pPr>
            <a:endParaRPr lang="pl-PL" dirty="0">
              <a:solidFill>
                <a:srgbClr val="083F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310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229600" cy="672075"/>
          </a:xfrm>
        </p:spPr>
        <p:txBody>
          <a:bodyPr/>
          <a:lstStyle/>
          <a:p>
            <a:r>
              <a:rPr lang="pl-PL" dirty="0" smtClean="0"/>
              <a:t>Nauczyciel kreatywny: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176465"/>
          </a:xfrm>
        </p:spPr>
        <p:txBody>
          <a:bodyPr/>
          <a:lstStyle/>
          <a:p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pobudza ciekawość poznawczą,</a:t>
            </a:r>
          </a:p>
          <a:p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stymuluje i motywuje do myślenia i poszukiwania,</a:t>
            </a:r>
          </a:p>
          <a:p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tworzy wspólnotę badawczą ze swymi uczniami, uczestniczy w dialogu jako wspólnym przedsięwzięciu,</a:t>
            </a:r>
          </a:p>
          <a:p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podąża w myśleniu za swymi uczniami,</a:t>
            </a:r>
          </a:p>
          <a:p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naucza strategii potrzebnych do rozwiązywania problemów w sposób twórczy,</a:t>
            </a:r>
          </a:p>
          <a:p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pomaga odkrywać talenty i drzemiący w uczniu potencjał. </a:t>
            </a:r>
            <a:b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pl-PL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Kreatywność pociąga za sobą kolejne ważne pojęcie - </a:t>
            </a:r>
            <a:r>
              <a:rPr lang="pl-PL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twórczość.  </a:t>
            </a:r>
            <a:br>
              <a:rPr lang="pl-PL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Twórczy nauczyciel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 animator rozwoju intelektualnego i osobowościowego ucznia. By sprostać tym trudnym zadaniom nauczyciel musi dobrze poznać swoich uczniów, ich zdolności i style uczenia się, powinien starać się zrozumieć ich styl myślenia, nie negować go. </a:t>
            </a:r>
          </a:p>
          <a:p>
            <a:pPr>
              <a:buNone/>
            </a:pPr>
            <a:r>
              <a:rPr lang="pl-PL" sz="19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672075"/>
          </a:xfrm>
        </p:spPr>
        <p:txBody>
          <a:bodyPr/>
          <a:lstStyle/>
          <a:p>
            <a:r>
              <a:rPr lang="pl-PL" dirty="0" smtClean="0"/>
              <a:t>Kreatywności dzieci i dorosłych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3648405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Różnice dotyczą: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poziomu otwartości na podejmowanie ryzyka;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poczucia własnej wartości; 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skłonności do podejmowania prób w przezwyciężaniu trudności;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ciekawości świata. 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536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648072"/>
          </a:xfrm>
        </p:spPr>
        <p:txBody>
          <a:bodyPr/>
          <a:lstStyle/>
          <a:p>
            <a:r>
              <a:rPr lang="pl-PL" dirty="0" smtClean="0"/>
              <a:t>Cele </a:t>
            </a:r>
            <a:r>
              <a:rPr lang="pl-PL" sz="2800" b="0" dirty="0" smtClean="0"/>
              <a:t>(</a:t>
            </a:r>
            <a:r>
              <a:rPr lang="pl-PL" sz="2800" b="0" dirty="0" smtClean="0"/>
              <a:t>Uczestnik szkolenia)</a:t>
            </a:r>
            <a:r>
              <a:rPr lang="pl-PL" sz="4000" dirty="0" smtClean="0"/>
              <a:t>: </a:t>
            </a:r>
            <a:endParaRPr lang="pl-PL" sz="4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392489"/>
          </a:xfrm>
        </p:spPr>
        <p:txBody>
          <a:bodyPr/>
          <a:lstStyle/>
          <a:p>
            <a:pPr algn="just">
              <a:buNone/>
            </a:pPr>
            <a:r>
              <a:rPr lang="pl-PL" sz="2000" dirty="0" smtClean="0"/>
              <a:t>	</a:t>
            </a:r>
            <a:endParaRPr lang="pl-PL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wyjaśnia znaczenie postawy kreatywnej w kontekście potrzeb rozwojowych dziecka na I etapie edukacyjnym;</a:t>
            </a:r>
          </a:p>
          <a:p>
            <a:pPr algn="just"/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charakteryzuje czynniki wpływające na kształtowanie kreatywności, w tym bariery rozwoju tej postawy, u uczniów w wieku wczesnoszkolnym;</a:t>
            </a:r>
          </a:p>
          <a:p>
            <a:pPr algn="just"/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wskazuje strategie, metody i techniki stymulowania kreatywności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 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dziecka w wieku wczesnoszkolnym; </a:t>
            </a:r>
          </a:p>
          <a:p>
            <a:pPr algn="just"/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stosuje metody i techniki stymulowania kreatywności u nauczycieli;</a:t>
            </a:r>
          </a:p>
          <a:p>
            <a:pPr algn="just"/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identyfikuje potrzeby szkoły i nauczycieli w zakresie kształtowania postawy kreatywności u dzieci w wieku wczesnoszkolnym; </a:t>
            </a:r>
          </a:p>
          <a:p>
            <a:pPr algn="just"/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wykorzystuje wiedzę na temat kształtowania kreatywności uczniów </a:t>
            </a:r>
            <a:b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 procesie wspomagania szkół. </a:t>
            </a:r>
          </a:p>
          <a:p>
            <a:pPr algn="just"/>
            <a:endParaRPr lang="pl-PL" sz="2000" dirty="0">
              <a:solidFill>
                <a:srgbClr val="083F8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528059"/>
          </a:xfrm>
        </p:spPr>
        <p:txBody>
          <a:bodyPr/>
          <a:lstStyle/>
          <a:p>
            <a:r>
              <a:rPr lang="pl-PL" dirty="0" smtClean="0"/>
              <a:t>Kreatywność w szkole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464497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Zachowania promowane przez nauczycieli:</a:t>
            </a:r>
          </a:p>
          <a:p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grzeczność, 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uprzejmość; 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punktualność;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pilność;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znajomość 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faktów z różnych dziedzin 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wiedzy;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zdolność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 przyjmowania pomysłów innych 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osób;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posłuszność.</a:t>
            </a:r>
          </a:p>
          <a:p>
            <a:pPr marL="0" indent="0">
              <a:buNone/>
            </a:pPr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Źródło: </a:t>
            </a:r>
            <a:r>
              <a:rPr lang="pl-PL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Szmidt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K. J., Edukacyjne uwarunkowania rozwoju kreatywności, Wydawnictwo Uniwersytetu </a:t>
            </a: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Łódzkiego, Łódź 2017, s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18.</a:t>
            </a:r>
          </a:p>
        </p:txBody>
      </p:sp>
    </p:spTree>
    <p:extLst>
      <p:ext uri="{BB962C8B-B14F-4D97-AF65-F5344CB8AC3E}">
        <p14:creationId xmlns:p14="http://schemas.microsoft.com/office/powerpoint/2010/main" xmlns="" val="108144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528059"/>
          </a:xfrm>
        </p:spPr>
        <p:txBody>
          <a:bodyPr/>
          <a:lstStyle/>
          <a:p>
            <a:r>
              <a:rPr lang="pl-PL" dirty="0" smtClean="0"/>
              <a:t>Kreatywność w szkole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464497"/>
          </a:xfrm>
        </p:spPr>
        <p:txBody>
          <a:bodyPr/>
          <a:lstStyle/>
          <a:p>
            <a:pPr marL="0" indent="0">
              <a:buNone/>
            </a:pP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Zachowania uczniów uważane za kłopotliwe i często karane: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niezależność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myślenia; 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zamiłowanie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 nowości (neofilia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);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zdolności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generowania wielu różnorodnych rozwiązań tego samego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problemu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(płynność i giętkość myślenia); 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skłonności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 zgadywania i spekulowania; 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oryginalność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myślenia; 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podawanie w wątpliwość i krytycyzm w stosunku do ustalonych norm.</a:t>
            </a:r>
          </a:p>
          <a:p>
            <a:pPr algn="r"/>
            <a:endParaRPr lang="pl-PL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Źródło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pl-PL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Szmidt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K. J., Edukacyjne uwarunkowania rozwoju kreatywności, Wydawnictwo Uniwersytetu </a:t>
            </a: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Łódzkiego, Łódź 2017, s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19</a:t>
            </a:r>
            <a:r>
              <a:rPr lang="pl-PL" sz="1200" dirty="0" smtClean="0">
                <a:solidFill>
                  <a:srgbClr val="083F8A"/>
                </a:solidFill>
              </a:rPr>
              <a:t>.</a:t>
            </a:r>
            <a:endParaRPr lang="pl-PL" sz="1200" dirty="0">
              <a:solidFill>
                <a:srgbClr val="083F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79972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384043"/>
          </a:xfrm>
        </p:spPr>
        <p:txBody>
          <a:bodyPr/>
          <a:lstStyle/>
          <a:p>
            <a:r>
              <a:rPr lang="pl-PL" dirty="0" smtClean="0"/>
              <a:t>„Mordercy” pomysłów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4680520"/>
          </a:xfrm>
        </p:spPr>
        <p:txBody>
          <a:bodyPr/>
          <a:lstStyle/>
          <a:p>
            <a:pPr>
              <a:buNone/>
            </a:pP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Czy tego typu zwroty brzmią znajomo?</a:t>
            </a:r>
          </a:p>
          <a:p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 nie zadziała! </a:t>
            </a:r>
          </a:p>
          <a:p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Tak nie można! </a:t>
            </a:r>
          </a:p>
          <a:p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 głupie! </a:t>
            </a:r>
          </a:p>
          <a:p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 bzdura! </a:t>
            </a:r>
          </a:p>
          <a:p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Już to robiliśmy!</a:t>
            </a:r>
          </a:p>
          <a:p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Tak nie można myśleć; to nielogiczne! </a:t>
            </a:r>
          </a:p>
          <a:p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Jest za późno na to...</a:t>
            </a:r>
          </a:p>
          <a:p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Jest za wcześnie na to ... Nie czas teraz na... </a:t>
            </a:r>
          </a:p>
          <a:p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Jestem na to za młody </a:t>
            </a:r>
          </a:p>
          <a:p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Jestem na to za stary </a:t>
            </a:r>
          </a:p>
          <a:p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 niemożliwe! 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1143000"/>
          </a:xfrm>
        </p:spPr>
        <p:txBody>
          <a:bodyPr/>
          <a:lstStyle/>
          <a:p>
            <a:r>
              <a:rPr lang="pl-PL" dirty="0" smtClean="0"/>
              <a:t>Co warunkuje efektywne nauczanie </a:t>
            </a:r>
            <a:br>
              <a:rPr lang="pl-PL" dirty="0" smtClean="0"/>
            </a:br>
            <a:r>
              <a:rPr lang="pl-PL" dirty="0" smtClean="0"/>
              <a:t>w kontekście zadań stawianych uczniowi?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3648405"/>
          </a:xfrm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kreatywność i entuzjazm nauczyciela; 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poznanie osobowości ucznia i indywidualizacja procesu nauczania; 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rozwijanie twórczego myślenia uczniów; 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stosowanie różnych metod i technik rozwijających myślenie twórcze; 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stosowanie aktywizujących metod nauczania; 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docenianie zaangażowania ucznia, prezentacja jego wytworów. </a:t>
            </a:r>
          </a:p>
          <a:p>
            <a:pPr algn="just">
              <a:buNone/>
            </a:pPr>
            <a:endParaRPr lang="pl-PL" sz="2400" dirty="0">
              <a:solidFill>
                <a:srgbClr val="083F8A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Co nie sprzyja rozwijaniu kreatywności </a:t>
            </a:r>
            <a:br>
              <a:rPr lang="pl-PL" dirty="0" smtClean="0"/>
            </a:br>
            <a:r>
              <a:rPr lang="pl-PL" dirty="0" smtClean="0"/>
              <a:t>w szkole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Pośpiech – zmuszanie  do szybkiego  rozwiązywania wszelkich zadań i problemów; 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Presja na wytwór  - orientacja na wytwór kosztem orientacji na proces. który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 przypadku aktywności 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twórczej sam w sobie ma wartości wychowawcze;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Przedwczesne oceny i krytyka – pomysły „błądzą”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 doskonalą się w czasie.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xmlns="" val="32507668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Co nie sprzyja rozwijaniu kreatywności </a:t>
            </a:r>
            <a:br>
              <a:rPr lang="pl-PL" dirty="0" smtClean="0"/>
            </a:br>
            <a:r>
              <a:rPr lang="pl-PL" dirty="0" smtClean="0"/>
              <a:t>w szkole?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Nuda – powtarzanie tych samych metod, schematyczność i monotonia;</a:t>
            </a:r>
          </a:p>
          <a:p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Złośliwe poczucie humoru – nieadekwatna ironia, złośliwości. </a:t>
            </a:r>
          </a:p>
          <a:p>
            <a:endParaRPr lang="pl-PL" dirty="0">
              <a:solidFill>
                <a:srgbClr val="083F8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567101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672075"/>
          </a:xfrm>
        </p:spPr>
        <p:txBody>
          <a:bodyPr/>
          <a:lstStyle/>
          <a:p>
            <a:r>
              <a:rPr lang="pl-PL" dirty="0" smtClean="0"/>
              <a:t>Zbudujcie wieżę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4464497"/>
          </a:xfrm>
        </p:spPr>
        <p:txBody>
          <a:bodyPr/>
          <a:lstStyle/>
          <a:p>
            <a:pPr marL="0" indent="0" algn="ctr">
              <a:buNone/>
            </a:pP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Instrukcja do ćwiczenia wieża </a:t>
            </a:r>
          </a:p>
          <a:p>
            <a:pPr marL="0" indent="0" algn="ctr">
              <a:buNone/>
            </a:pPr>
            <a:endParaRPr lang="pl-PL" sz="1800" b="1" dirty="0" smtClean="0">
              <a:solidFill>
                <a:srgbClr val="083F8A"/>
              </a:solidFill>
            </a:endParaRPr>
          </a:p>
          <a:p>
            <a:pPr marL="0" indent="0" algn="ctr">
              <a:buNone/>
            </a:pPr>
            <a:endParaRPr lang="pl-PL" sz="1800" b="1" dirty="0">
              <a:solidFill>
                <a:srgbClr val="083F8A"/>
              </a:solidFill>
            </a:endParaRPr>
          </a:p>
          <a:p>
            <a:pPr marL="0" indent="0" algn="ctr">
              <a:buNone/>
            </a:pPr>
            <a:endParaRPr lang="pl-PL" sz="1800" b="1" dirty="0" smtClean="0">
              <a:solidFill>
                <a:srgbClr val="083F8A"/>
              </a:solidFill>
            </a:endParaRPr>
          </a:p>
          <a:p>
            <a:pPr marL="0" indent="0" algn="ctr">
              <a:buNone/>
            </a:pPr>
            <a:endParaRPr lang="pl-PL" sz="1800" b="1" dirty="0">
              <a:solidFill>
                <a:srgbClr val="083F8A"/>
              </a:solidFill>
            </a:endParaRPr>
          </a:p>
          <a:p>
            <a:pPr marL="0" indent="0" algn="ctr">
              <a:buNone/>
            </a:pPr>
            <a:endParaRPr lang="pl-PL" sz="1800" b="1" dirty="0" smtClean="0">
              <a:solidFill>
                <a:srgbClr val="083F8A"/>
              </a:solidFill>
            </a:endParaRPr>
          </a:p>
          <a:p>
            <a:pPr marL="0" indent="0" algn="ctr">
              <a:buNone/>
            </a:pPr>
            <a:endParaRPr lang="pl-PL" sz="1800" b="1" dirty="0">
              <a:solidFill>
                <a:srgbClr val="083F8A"/>
              </a:solidFill>
            </a:endParaRPr>
          </a:p>
          <a:p>
            <a:pPr marL="0" indent="0" algn="ctr">
              <a:buNone/>
            </a:pPr>
            <a:endParaRPr lang="pl-PL" sz="1800" b="1" dirty="0" smtClean="0">
              <a:solidFill>
                <a:srgbClr val="083F8A"/>
              </a:solidFill>
            </a:endParaRPr>
          </a:p>
          <a:p>
            <a:pPr marL="0" indent="0" algn="ctr">
              <a:buNone/>
            </a:pPr>
            <a:endParaRPr lang="pl-PL" sz="1800" b="1" dirty="0">
              <a:solidFill>
                <a:srgbClr val="083F8A"/>
              </a:solidFill>
            </a:endParaRPr>
          </a:p>
          <a:p>
            <a:pPr marL="0" indent="0" algn="ctr">
              <a:buNone/>
            </a:pPr>
            <a:endParaRPr lang="pl-PL" sz="1800" b="1" dirty="0" smtClean="0">
              <a:solidFill>
                <a:srgbClr val="083F8A"/>
              </a:solidFill>
            </a:endParaRPr>
          </a:p>
          <a:p>
            <a:pPr marL="0" indent="0" algn="ctr">
              <a:buNone/>
            </a:pPr>
            <a:endParaRPr lang="pl-PL" sz="1800" b="1" dirty="0" smtClean="0">
              <a:solidFill>
                <a:srgbClr val="083F8A"/>
              </a:solidFill>
            </a:endParaRPr>
          </a:p>
          <a:p>
            <a:pPr marL="0" indent="0" algn="ctr">
              <a:buNone/>
            </a:pPr>
            <a:r>
              <a:rPr lang="pl-PL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Mając do dyspozycji: kartki A4, nożyczki, taśmę przylepną zbudujcie wieżę: </a:t>
            </a:r>
            <a:endParaRPr lang="pl-PL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ctr">
              <a:buNone/>
            </a:pPr>
            <a:r>
              <a:rPr lang="pl-PL" sz="1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wolnostojącą, taką, którą można przenieść, do wysokości 1 metra. </a:t>
            </a:r>
            <a:endParaRPr lang="pl-PL" sz="1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Obraz 3" descr="Znalezione obrazy dla zapytania wieża eiffla rysunek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332976" y="1772816"/>
            <a:ext cx="2486025" cy="282681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8272782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792087"/>
          </a:xfrm>
        </p:spPr>
        <p:txBody>
          <a:bodyPr/>
          <a:lstStyle/>
          <a:p>
            <a:r>
              <a:rPr lang="pl-PL" dirty="0" smtClean="0"/>
              <a:t>Howard Gardner rozróżnił 8 rodzajów inteligencji: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75252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pl-PL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inteligencja językowa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mól książkowy, gawędziarz, mówca, kawalarz, miłośnik ciekawostek, dramatopisarz;</a:t>
            </a:r>
            <a:endParaRPr lang="pl-PL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inteligencja matematyczno-logiczna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programista komputerowy, chodzący kalkulator, matematyk, naukowiec, logik, racjonalista, szachista;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inteligencja przestrzenna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wynalazca, artysta, rysownik, fotograf, mechanik, projektant, wizjoner;</a:t>
            </a:r>
            <a:endParaRPr lang="pl-PL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inteligencja kinestetyczna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sportowiec, tancerz, aktor;</a:t>
            </a:r>
            <a:endParaRPr lang="pl-PL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inteligencja muzyczna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piosenkarz, kompozytor, raper, chodząca płytoteka;</a:t>
            </a:r>
            <a:endParaRPr lang="pl-PL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inteligencja interpersonalna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naturalny przywódca, klasowy mediator, negocjator, manipulator, empatyczny przyjaciel;</a:t>
            </a:r>
            <a:endParaRPr lang="pl-PL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inteligencja intrapersonalna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przedsiębiorca, samotny żagiel, wolny duch, wizjoner, refleksyjny myśliciel;</a:t>
            </a:r>
            <a:endParaRPr lang="pl-PL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pl-PL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inteligencja przyrodnicza</a:t>
            </a:r>
            <a:r>
              <a:rPr lang="pl-PL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 </a:t>
            </a:r>
            <a:r>
              <a:rPr lang="pl-PL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miłośnik przyrody i zwierzątek domowych. </a:t>
            </a:r>
          </a:p>
          <a:p>
            <a:pPr marL="0" indent="0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Źródło: tamże</a:t>
            </a:r>
            <a:endParaRPr lang="pl-PL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672075"/>
          </a:xfrm>
        </p:spPr>
        <p:txBody>
          <a:bodyPr/>
          <a:lstStyle/>
          <a:p>
            <a:r>
              <a:rPr lang="pl-PL" dirty="0" smtClean="0"/>
              <a:t>Testy kreatywności </a:t>
            </a:r>
            <a:r>
              <a:rPr lang="pl-PL" dirty="0" err="1" smtClean="0"/>
              <a:t>Torrence’a</a:t>
            </a:r>
            <a:r>
              <a:rPr lang="pl-PL" dirty="0" smtClean="0"/>
              <a:t> dla dzieci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5576" y="4581128"/>
            <a:ext cx="7560840" cy="720080"/>
          </a:xfrm>
        </p:spPr>
        <p:txBody>
          <a:bodyPr/>
          <a:lstStyle/>
          <a:p>
            <a:pPr marL="0" indent="0" algn="ctr">
              <a:buNone/>
            </a:pPr>
            <a:r>
              <a:rPr lang="pl-PL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Ellis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Paul </a:t>
            </a:r>
            <a:r>
              <a:rPr lang="pl-PL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Torrance</a:t>
            </a:r>
            <a:r>
              <a:rPr lang="pl-PL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(15.10.1915 – 12.07.2003),  „ojciec kreatywności”</a:t>
            </a:r>
          </a:p>
          <a:p>
            <a:endParaRPr lang="pl-PL" dirty="0" smtClean="0">
              <a:solidFill>
                <a:srgbClr val="083F8A"/>
              </a:solidFill>
            </a:endParaRPr>
          </a:p>
          <a:p>
            <a:endParaRPr lang="pl-PL" dirty="0">
              <a:solidFill>
                <a:srgbClr val="083F8A"/>
              </a:solidFill>
            </a:endParaRPr>
          </a:p>
          <a:p>
            <a:pPr marL="0" indent="0">
              <a:buNone/>
            </a:pPr>
            <a:endParaRPr lang="pl-PL" dirty="0" smtClean="0">
              <a:solidFill>
                <a:srgbClr val="083F8A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69341" y="1124744"/>
            <a:ext cx="5205318" cy="3100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672075"/>
          </a:xfrm>
        </p:spPr>
        <p:txBody>
          <a:bodyPr/>
          <a:lstStyle/>
          <a:p>
            <a:r>
              <a:rPr lang="pl-PL" dirty="0" smtClean="0"/>
              <a:t>Badania  twórczości </a:t>
            </a:r>
            <a:r>
              <a:rPr lang="pl-PL" dirty="0"/>
              <a:t>E. P. </a:t>
            </a:r>
            <a:r>
              <a:rPr lang="pl-PL" dirty="0" err="1"/>
              <a:t>Torrance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412776"/>
            <a:ext cx="8003232" cy="4032449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P. </a:t>
            </a:r>
            <a:r>
              <a:rPr lang="pl-PL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Torrance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podkreśla w swoich badaniach występowanie kryzysów [twórczego] myślenia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polegających na obniżeniu się jego 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jakości i </a:t>
            </a:r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poziomu w 5., 9., 13. i 17. roku życia. Wymieniony autor uważa, że </a:t>
            </a: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wszystkie kryzysy </a:t>
            </a:r>
            <a:r>
              <a:rPr lang="pl-P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spowodowane są naciskami </a:t>
            </a:r>
            <a:r>
              <a:rPr lang="pl-PL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społecznymi.</a:t>
            </a:r>
          </a:p>
          <a:p>
            <a:pPr marL="0" indent="0">
              <a:buNone/>
            </a:pPr>
            <a:endParaRPr lang="pl-PL" sz="1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pl-PL" sz="1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pl-PL" sz="14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pl-PL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pl-PL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Za: </a:t>
            </a:r>
            <a:r>
              <a:rPr lang="pl-PL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Od twórczości potencjalnej do autokreacji w </a:t>
            </a:r>
            <a:r>
              <a:rPr lang="pl-P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szkole, </a:t>
            </a:r>
            <a:r>
              <a:rPr lang="pl-PL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Janina </a:t>
            </a:r>
            <a:r>
              <a:rPr lang="pl-PL" sz="1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Uszynska-Jarmoc</a:t>
            </a:r>
            <a:r>
              <a:rPr lang="pl-PL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pl-P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Wydawnictwo </a:t>
            </a:r>
            <a:r>
              <a:rPr lang="pl-PL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Uniwersyteckie Trans Humana Białystok 2007, str. 39</a:t>
            </a:r>
          </a:p>
          <a:p>
            <a:pPr marL="0" indent="0" algn="just">
              <a:buNone/>
            </a:pPr>
            <a:endParaRPr lang="pl-PL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42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648072"/>
          </a:xfrm>
        </p:spPr>
        <p:txBody>
          <a:bodyPr/>
          <a:lstStyle/>
          <a:p>
            <a:r>
              <a:rPr lang="pl-PL" dirty="0" smtClean="0"/>
              <a:t>Struktura spotkania MODUŁ </a:t>
            </a:r>
            <a:r>
              <a:rPr lang="pl-PL" dirty="0" smtClean="0"/>
              <a:t>VI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08720"/>
            <a:ext cx="8229600" cy="4392489"/>
          </a:xfrm>
        </p:spPr>
        <p:txBody>
          <a:bodyPr/>
          <a:lstStyle/>
          <a:p>
            <a:pPr algn="just">
              <a:buNone/>
            </a:pPr>
            <a:r>
              <a:rPr lang="pl-PL" sz="2000" dirty="0" smtClean="0"/>
              <a:t>	</a:t>
            </a:r>
            <a:endParaRPr lang="pl-PL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Definicje kreatywności – poznawcze i osobowościowe wyznaczniki kreatywności u ucznia w wieku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wczesnoszkolnym;</a:t>
            </a:r>
            <a:endParaRPr lang="pl-PL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Czynniki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wpływające na kształtowanie kreatywności u dzieci w wieku wczesnoszkolnym (m.in. programy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uwzględniające;</a:t>
            </a:r>
            <a:endParaRPr lang="pl-PL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indywidualne potrzeby uczniów, metody i formy pracy na lekcji, rola podręczników i środków dydaktycznych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stosowanych przez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nauczyciela, sposoby monitorowania postępów uczniów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);</a:t>
            </a:r>
            <a:endParaRPr lang="pl-PL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Bariery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kreatywności i sposoby ich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redukowania.</a:t>
            </a:r>
          </a:p>
          <a:p>
            <a:pPr algn="just"/>
            <a:endParaRPr lang="pl-PL" sz="2000" dirty="0">
              <a:solidFill>
                <a:srgbClr val="083F8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672075"/>
          </a:xfrm>
        </p:spPr>
        <p:txBody>
          <a:bodyPr/>
          <a:lstStyle/>
          <a:p>
            <a:r>
              <a:rPr lang="pl-PL" dirty="0" smtClean="0"/>
              <a:t>Badania  twórczości </a:t>
            </a:r>
            <a:r>
              <a:rPr lang="pl-PL" dirty="0"/>
              <a:t>E. P. </a:t>
            </a:r>
            <a:r>
              <a:rPr lang="pl-PL" dirty="0" err="1"/>
              <a:t>Torrance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196752"/>
            <a:ext cx="8003232" cy="4032449"/>
          </a:xfrm>
        </p:spPr>
        <p:txBody>
          <a:bodyPr/>
          <a:lstStyle/>
          <a:p>
            <a:r>
              <a:rPr lang="pl-PL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 </a:t>
            </a:r>
            <a:r>
              <a:rPr lang="pl-PL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5. roku życia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następują zmiany oczekiwań społecznych wobec dziecka, wymaganie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podporządkowania się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autorytetom i umiejętności pójścia na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kompromis;</a:t>
            </a:r>
          </a:p>
          <a:p>
            <a:r>
              <a:rPr lang="pl-PL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 </a:t>
            </a:r>
            <a:r>
              <a:rPr lang="pl-PL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9. roku życia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 kolei widoczny jest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nacisk rówieśników </a:t>
            </a:r>
            <a:b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konieczność podporządkowania się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grupie; </a:t>
            </a:r>
          </a:p>
          <a:p>
            <a:r>
              <a:rPr lang="pl-PL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 </a:t>
            </a:r>
            <a:r>
              <a:rPr lang="pl-PL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13. roku życia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 powodu wzrostu napięcia i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dążenia do </a:t>
            </a:r>
            <a:r>
              <a:rPr lang="pl-PL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uzyskania aprobaty u osób płci przeciwnej może również dojść do obniżenia produktywności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myślenia twórczego.</a:t>
            </a:r>
          </a:p>
          <a:p>
            <a:pPr marL="0" indent="0" algn="r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Źródło: tamże</a:t>
            </a:r>
            <a:endParaRPr lang="pl-PL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46019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936104"/>
          </a:xfrm>
        </p:spPr>
        <p:txBody>
          <a:bodyPr/>
          <a:lstStyle/>
          <a:p>
            <a:r>
              <a:rPr lang="pl-PL" dirty="0" smtClean="0"/>
              <a:t>Pięć mierników normatywnych </a:t>
            </a:r>
            <a:r>
              <a:rPr lang="pl-PL" dirty="0" err="1" smtClean="0"/>
              <a:t>Torrence’a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3648405"/>
          </a:xfrm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płynność; 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oryginalność;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abstrakcyjność nazwy (</a:t>
            </a:r>
            <a:r>
              <a:rPr lang="pl-PL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abstractness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of </a:t>
            </a:r>
            <a:r>
              <a:rPr lang="pl-PL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titles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);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staranność opisu (elaboracja); 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powstrzymanie się przed przedwczesnym zakończeniem (</a:t>
            </a:r>
            <a:r>
              <a:rPr lang="pl-PL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resistance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to </a:t>
            </a:r>
            <a:r>
              <a:rPr lang="pl-PL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premature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l-PL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closure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);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Testy werbalne z wykorzystaniem  bodźców werbalnych (1)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Nietypowe zastosowania: Co można zrobić z puszką?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Test niemożliwości: czego nie może zrobić rybka  </a:t>
            </a:r>
            <a:b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 akwarium? </a:t>
            </a:r>
          </a:p>
          <a:p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Test konsekwencji: Co mogłoby się stać, gdyby wszystkie samochody miały te same rejestracje? Gdyby wszystkie ptaki byłyby białe? Gdyby wszyscy tatusiowie mieli na imię Piotrek?  </a:t>
            </a: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1143000"/>
          </a:xfrm>
        </p:spPr>
        <p:txBody>
          <a:bodyPr/>
          <a:lstStyle/>
          <a:p>
            <a:r>
              <a:rPr lang="pl-PL" dirty="0" smtClean="0"/>
              <a:t>Jak sprzyjać kreatywności dzieci? (1)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3648405"/>
          </a:xfrm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Schludność jest przereklamowana – „Ryzykujcie! Pobrudźcie sobie ręce!” – Promuj zachowania oryginalne.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Zasady są zbyt restrykcyjne – zrób inwentarz rzeczy, których zabraniasz dziecku. Czy NAPRAWDĘ wszystkie one grożą śmiercią? 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Skoncentruj się na procesie, a nie na wyniku. Jeśli dziecko nie chce dokończyć malowania obrazka, ale w tym czasie śpiewa, to niech to robi!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/>
          <a:lstStyle/>
          <a:p>
            <a:r>
              <a:rPr lang="pl-PL" dirty="0" smtClean="0"/>
              <a:t>Jak sprzyjać kreatywności dzieci? (2)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>
                <a:solidFill>
                  <a:srgbClr val="083F8A"/>
                </a:solidFill>
              </a:rPr>
              <a:t>• 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Daj dziecku przyzwolenie na to, aby było inne. Nie każ dziecku być lubianym, „popularnym”. </a:t>
            </a:r>
          </a:p>
          <a:p>
            <a:pPr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• Pozwól dziecku okazjonalnie być destrukcyjnym, np.</a:t>
            </a:r>
          </a:p>
          <a:p>
            <a:pPr indent="-73025"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zbić jajko</a:t>
            </a:r>
            <a:r>
              <a:rPr lang="pl-PL" dirty="0" smtClean="0">
                <a:solidFill>
                  <a:srgbClr val="083F8A"/>
                </a:solidFill>
              </a:rPr>
              <a:t>. </a:t>
            </a:r>
            <a:endParaRPr lang="pl-PL" dirty="0">
              <a:solidFill>
                <a:srgbClr val="083F8A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816091"/>
          </a:xfrm>
        </p:spPr>
        <p:txBody>
          <a:bodyPr/>
          <a:lstStyle/>
          <a:p>
            <a:r>
              <a:rPr lang="pl-PL" dirty="0" smtClean="0"/>
              <a:t>Podsumowanie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3648405"/>
          </a:xfrm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Niskie poczucie własnej wartości (paradoksalnie) bywa cechą wielu osób wybitnych.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Wytrwałość, której przejawami są m.in. odporność na cierpienie i wierność zasadom, wyjaśnia wiele sukcesów osób wybitnie twórczych.</a:t>
            </a:r>
          </a:p>
          <a:p>
            <a:r>
              <a:rPr lang="pl-P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Kreatywność należy traktować jako „umiejętność” i ją ćwiczyć, doskonalić</a:t>
            </a: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doceniać .</a:t>
            </a:r>
            <a:endParaRPr lang="pl-PL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endParaRPr lang="pl-PL" dirty="0">
              <a:solidFill>
                <a:srgbClr val="083F8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87624" y="1052736"/>
            <a:ext cx="6624736" cy="3648405"/>
          </a:xfrm>
        </p:spPr>
        <p:txBody>
          <a:bodyPr/>
          <a:lstStyle/>
          <a:p>
            <a:pPr marL="0" indent="0" algn="just"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„Nie ma potrzeby (ciągłego) dodawania czegokolwiek do programów nauczania”.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„Nasze dzieci stają się kreatywne pomimo uczestniczenia w systemie oświaty, a nie dzięki niemu”.</a:t>
            </a:r>
          </a:p>
          <a:p>
            <a:pPr marL="0" indent="0" algn="just">
              <a:buNone/>
            </a:pPr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pl-PL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Źródło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dr hab. Jan </a:t>
            </a:r>
            <a:r>
              <a:rPr lang="pl-PL" sz="12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Fazlagić</a:t>
            </a:r>
            <a:r>
              <a:rPr lang="pl-PL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 wykład „Kreatywność w szkole „ Inspiratorium pomysłowej szkoły – nowe zasoby dla edukacji” https://www.ore.edu.pl/2018/07/spotkania-inspiratorium-pomyslowej-szkoly-nowe-zasoby-dla-edukacji/ </a:t>
            </a:r>
          </a:p>
          <a:p>
            <a:pPr marL="0" indent="0" algn="just">
              <a:buNone/>
            </a:pPr>
            <a:endParaRPr lang="pl-PL" dirty="0">
              <a:solidFill>
                <a:srgbClr val="083F8A"/>
              </a:solidFill>
            </a:endParaRPr>
          </a:p>
          <a:p>
            <a:pPr marL="0" indent="0" algn="just">
              <a:buNone/>
            </a:pPr>
            <a:endParaRPr lang="pl-PL" dirty="0">
              <a:solidFill>
                <a:srgbClr val="083F8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8229600" cy="648072"/>
          </a:xfrm>
        </p:spPr>
        <p:txBody>
          <a:bodyPr/>
          <a:lstStyle/>
          <a:p>
            <a:r>
              <a:rPr lang="pl-PL" dirty="0" smtClean="0"/>
              <a:t>Struktura spotkania MODUŁ </a:t>
            </a:r>
            <a:r>
              <a:rPr lang="pl-PL" dirty="0" smtClean="0"/>
              <a:t>VI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692696"/>
            <a:ext cx="8229600" cy="4392489"/>
          </a:xfrm>
        </p:spPr>
        <p:txBody>
          <a:bodyPr/>
          <a:lstStyle/>
          <a:p>
            <a:pPr algn="just">
              <a:buNone/>
            </a:pPr>
            <a:r>
              <a:rPr lang="pl-PL" sz="2000" dirty="0" smtClean="0"/>
              <a:t>	</a:t>
            </a:r>
            <a:endParaRPr lang="pl-PL" sz="20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Strategie i metody pracy rozwijania kreatywności u uczniów na I etapie edukacyjnym;</a:t>
            </a:r>
          </a:p>
          <a:p>
            <a:pPr algn="just"/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Metody i techniki rozwijania postawy kreatywnej wśród nauczycieli: </a:t>
            </a:r>
            <a:r>
              <a:rPr lang="pl-PL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TriBond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łańcuch skojarzeń, dziennik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zdziwień, transformacje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słów i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sentencji;</a:t>
            </a:r>
            <a:endParaRPr lang="pl-PL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Korzyści dla funkcjonowania ucznia w środowisku szkolnym wynikające z wykształconej postawy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kreatywnej;</a:t>
            </a:r>
            <a:endParaRPr lang="pl-PL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Przykłady zastosowania wiedzy na temat kreatywności uczniów w procesie wspomagania szkoły w obszarach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związanych z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rozwojem kompetencji kluczowych uczniów – metody diagnozy pracy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szkoły.</a:t>
            </a:r>
            <a:endParaRPr lang="pl-PL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/>
            <a:endParaRPr lang="pl-PL" sz="2400" dirty="0">
              <a:solidFill>
                <a:srgbClr val="083F8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744083"/>
          </a:xfrm>
        </p:spPr>
        <p:txBody>
          <a:bodyPr/>
          <a:lstStyle/>
          <a:p>
            <a:r>
              <a:rPr lang="pl-PL" dirty="0" smtClean="0"/>
              <a:t>O kreatywności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104457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„Najbardziej kreatywne osoby zwykle są kreatywne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 jednej dziedzinie.”</a:t>
            </a:r>
          </a:p>
          <a:p>
            <a:pPr marL="0" indent="0" algn="ctr"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„Kreatywność nie jest jakimś rodzajem cieczy,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która rozlewa się we wszystkich kierunkach.”</a:t>
            </a:r>
          </a:p>
          <a:p>
            <a:pPr marL="0" indent="0" algn="ctr"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</a:p>
          <a:p>
            <a:pPr marL="0" indent="0" algn="ctr">
              <a:buNone/>
            </a:pP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„Nikt nie jest kreatywny w ogólnym sensie.”</a:t>
            </a:r>
          </a:p>
          <a:p>
            <a:pPr marL="0" indent="0" algn="ctr">
              <a:buNone/>
            </a:pPr>
            <a:endParaRPr lang="pl-PL" sz="1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pl-PL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pl-P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Źródło: Howard </a:t>
            </a:r>
            <a:r>
              <a:rPr lang="pl-PL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Gardner Inteligencje </a:t>
            </a:r>
            <a:r>
              <a:rPr lang="pl-P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wielorakie wyd. </a:t>
            </a:r>
            <a:r>
              <a:rPr lang="pl-PL"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Media </a:t>
            </a:r>
            <a:r>
              <a:rPr lang="pl-P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Rodzina, Poznań 2003</a:t>
            </a:r>
            <a:endParaRPr lang="pl-PL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pl-PL" dirty="0">
              <a:solidFill>
                <a:srgbClr val="083F8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52669"/>
            <a:ext cx="8229600" cy="744083"/>
          </a:xfrm>
        </p:spPr>
        <p:txBody>
          <a:bodyPr/>
          <a:lstStyle/>
          <a:p>
            <a:r>
              <a:rPr lang="pl-PL" dirty="0" smtClean="0"/>
              <a:t>Kreatywność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176465"/>
          </a:xfrm>
        </p:spPr>
        <p:txBody>
          <a:bodyPr/>
          <a:lstStyle/>
          <a:p>
            <a:pPr marL="0" indent="0">
              <a:buNone/>
            </a:pP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(postawa twórcza; od łac. </a:t>
            </a:r>
            <a:r>
              <a:rPr lang="pl-PL" sz="2400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Creatus</a:t>
            </a:r>
            <a:r>
              <a:rPr lang="pl-PL" sz="2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 czyli twórczy) – proces umysłowy pociągający za sobą powstawanie nowych idei, koncepcji lub nowych skojarzeń, powiązań z istniejącymi już ideami i koncepcjami. Myślenie kreatywne to myślenie prowadzące do uzyskania oryginalnych i stosownych rozwiązań. Alternatywna, bardziej codzienna definicja kreatywności mówi, że jest to po prostu zdolność tworzenia czegoś nowego. </a:t>
            </a:r>
          </a:p>
          <a:p>
            <a:endParaRPr lang="pl-PL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r">
              <a:buNone/>
            </a:pP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Źródło: </a:t>
            </a:r>
            <a:r>
              <a:rPr lang="pl-PL" sz="1200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https://pl.wikipedia.org/wiki/Kreatywno%C5%9B%C4%87</a:t>
            </a:r>
            <a:endParaRPr lang="pl-PL" sz="1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pl-PL" sz="1200" dirty="0" smtClean="0"/>
          </a:p>
          <a:p>
            <a:pPr>
              <a:buNone/>
            </a:pPr>
            <a:endParaRPr lang="pl-P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0"/>
            <a:ext cx="8229600" cy="816091"/>
          </a:xfrm>
        </p:spPr>
        <p:txBody>
          <a:bodyPr/>
          <a:lstStyle/>
          <a:p>
            <a:r>
              <a:rPr lang="pl-PL" dirty="0"/>
              <a:t>Kreatywność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4032449"/>
          </a:xfrm>
        </p:spPr>
        <p:txBody>
          <a:bodyPr/>
          <a:lstStyle/>
          <a:p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Kreatywność to wymyślanie, eksperymentowanie, tworzenie czegoś nowego, to także popełnianie błędów.  </a:t>
            </a:r>
          </a:p>
          <a:p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Pojęcie kreatywności bliskie jest pojęciu twórczości.  </a:t>
            </a:r>
          </a:p>
          <a:p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 zdolność człowieka do w miarę częstego generowania nowych </a:t>
            </a:r>
            <a:b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wartościowych wytworów ( rzeczy, idei, metod działania itd.).  </a:t>
            </a:r>
          </a:p>
          <a:p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Kreatywność obecnie jest cechą bardzo cenioną i pożądaną przez rynek pracy.  </a:t>
            </a:r>
          </a:p>
          <a:p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Dobrym miejscem uczenia się kreatywności jest szkoła rozumiana jako poligon, miejsce ćwiczeń, miejsce na sprawdzenie swojej wiedzy </a:t>
            </a:r>
            <a:b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 umiejętności. </a:t>
            </a:r>
            <a: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pl-PL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 podstawie wykładu Kreatywność w szkole   dr hab. Jan </a:t>
            </a:r>
            <a:r>
              <a:rPr lang="pl-PL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Fazlagić</a:t>
            </a:r>
            <a:r>
              <a:rPr lang="pl-PL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 prof. </a:t>
            </a:r>
            <a:r>
              <a:rPr lang="pl-PL" sz="11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nadzw</a:t>
            </a:r>
            <a:r>
              <a:rPr lang="pl-PL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Uniwersytetu Ekonomicznego  w Poznaniu  zasoby ORE </a:t>
            </a:r>
            <a:r>
              <a:rPr lang="pl-PL" sz="1100" dirty="0" smtClean="0">
                <a:solidFill>
                  <a:schemeClr val="tx1">
                    <a:lumMod val="75000"/>
                    <a:lumOff val="25000"/>
                  </a:schemeClr>
                </a:solidFill>
                <a:hlinkClick r:id="rId2"/>
              </a:rPr>
              <a:t>https://www.ore.edu.pl/wp-content/plugins/download-attachments/includes/download.php?id=18389</a:t>
            </a:r>
            <a:r>
              <a:rPr lang="pl-PL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algn="just"/>
            <a:endParaRPr lang="pl-PL" sz="2000" dirty="0">
              <a:solidFill>
                <a:srgbClr val="083F8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16091"/>
          </a:xfrm>
        </p:spPr>
        <p:txBody>
          <a:bodyPr/>
          <a:lstStyle/>
          <a:p>
            <a:r>
              <a:rPr lang="pl-PL" dirty="0" smtClean="0"/>
              <a:t>Cechy osób kreatywnych (1)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836712"/>
            <a:ext cx="8229600" cy="4032449"/>
          </a:xfrm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duża doza energii fizycznej naprzemiennie występująca z silną potrzebą ciszy i spokoju;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inteligentni i naiwni jednocześnie – połączenie mądrości i dziecinności: emocjonalna niedojrzałość połączona z głębią emocjonalną;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zrównoważony sposób myślenia (lewa + prawa półkula);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introwertyzm i ekstrawertyzm – potrzeba samotności połączona z potrzebą bycia wśród ludzi.</a:t>
            </a:r>
            <a:endParaRPr lang="pl-PL" sz="11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endParaRPr lang="pl-PL" sz="11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>
              <a:buNone/>
            </a:pPr>
            <a:r>
              <a:rPr lang="pl-PL" sz="11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Źródło</a:t>
            </a:r>
            <a:r>
              <a:rPr lang="pl-PL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: dr hab. Jan </a:t>
            </a:r>
            <a:r>
              <a:rPr lang="pl-PL" sz="11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Fazlagić</a:t>
            </a:r>
            <a:r>
              <a:rPr lang="pl-PL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- wykład „Kreatywność w szkole „ Inspiratorium pomysłowej szkoły – nowe zasoby dla edukacji” https://www.ore.edu.pl/2018/07/spotkania-inspiratorium-pomyslowej-szkoly-nowe-zasoby-dla-edukacji/</a:t>
            </a:r>
          </a:p>
          <a:p>
            <a:pPr marL="0" indent="0" algn="just">
              <a:buNone/>
            </a:pPr>
            <a:endParaRPr lang="pl-PL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44083"/>
          </a:xfrm>
        </p:spPr>
        <p:txBody>
          <a:bodyPr/>
          <a:lstStyle/>
          <a:p>
            <a:r>
              <a:rPr lang="pl-PL" dirty="0" smtClean="0"/>
              <a:t>Cechy osób kreatywnych (2)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23528" y="836712"/>
            <a:ext cx="8229600" cy="4464496"/>
          </a:xfrm>
        </p:spPr>
        <p:txBody>
          <a:bodyPr/>
          <a:lstStyle/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skromni i dumni – boleśnie odczuwają zaniżone poczucie własnej wartości i jednocześnie są bardzo pewni siebie;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wykazują cechy płci przeciwnej – mężczyźni 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 cechach psychiki kobiecej i kobiety o cechach psychiki męskiej;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osoby kreatywne są jednocześnie konserwatywne </a:t>
            </a:r>
            <a:b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 poglądach i buntownicze; </a:t>
            </a:r>
          </a:p>
          <a:p>
            <a:r>
              <a:rPr lang="pl-PL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wykazują pasję wobec swojej pracy,  a jednocześnie potrafią na nią spojrzeć z dystansu.</a:t>
            </a:r>
            <a:endParaRPr lang="pl-PL" sz="2400" dirty="0" smtClean="0"/>
          </a:p>
          <a:p>
            <a:pPr>
              <a:buNone/>
            </a:pPr>
            <a:r>
              <a:rPr lang="pl-PL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Źródło: tamże</a:t>
            </a:r>
          </a:p>
          <a:p>
            <a:pPr>
              <a:buNone/>
            </a:pPr>
            <a:endParaRPr lang="pl-PL" sz="1400" dirty="0" smtClean="0"/>
          </a:p>
          <a:p>
            <a:pPr>
              <a:buNone/>
            </a:pPr>
            <a:endParaRPr lang="pl-PL" sz="1400" dirty="0" smtClean="0"/>
          </a:p>
          <a:p>
            <a:pPr>
              <a:buNone/>
            </a:pPr>
            <a:endParaRPr lang="pl-PL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3062</TotalTime>
  <Words>1401</Words>
  <Application>Microsoft Office PowerPoint</Application>
  <PresentationFormat>Pokaz na ekranie (4:3)</PresentationFormat>
  <Paragraphs>267</Paragraphs>
  <Slides>36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36</vt:i4>
      </vt:variant>
    </vt:vector>
  </HeadingPairs>
  <TitlesOfParts>
    <vt:vector size="37" baseType="lpstr">
      <vt:lpstr>Motyw pakietu Office</vt:lpstr>
      <vt:lpstr>Moduł VI</vt:lpstr>
      <vt:lpstr>Cele (Uczestnik szkolenia): </vt:lpstr>
      <vt:lpstr>Struktura spotkania MODUŁ VI</vt:lpstr>
      <vt:lpstr>Struktura spotkania MODUŁ VI</vt:lpstr>
      <vt:lpstr>O kreatywności </vt:lpstr>
      <vt:lpstr>Kreatywność</vt:lpstr>
      <vt:lpstr>Kreatywność</vt:lpstr>
      <vt:lpstr>Cechy osób kreatywnych (1) </vt:lpstr>
      <vt:lpstr>Cechy osób kreatywnych (2) </vt:lpstr>
      <vt:lpstr>Najlepszym sposobem samorealizacji jest twórczość.   </vt:lpstr>
      <vt:lpstr>Twórczość</vt:lpstr>
      <vt:lpstr>Rodzaje inteligencji </vt:lpstr>
      <vt:lpstr>CQ iloraz kreatywności </vt:lpstr>
      <vt:lpstr>Płynność</vt:lpstr>
      <vt:lpstr>Giętkość</vt:lpstr>
      <vt:lpstr>Oryginalność</vt:lpstr>
      <vt:lpstr>Staranność</vt:lpstr>
      <vt:lpstr>Nauczyciel kreatywny: </vt:lpstr>
      <vt:lpstr>Kreatywności dzieci i dorosłych </vt:lpstr>
      <vt:lpstr>Kreatywność w szkole</vt:lpstr>
      <vt:lpstr>Kreatywność w szkole</vt:lpstr>
      <vt:lpstr>„Mordercy” pomysłów</vt:lpstr>
      <vt:lpstr>Co warunkuje efektywne nauczanie  w kontekście zadań stawianych uczniowi? </vt:lpstr>
      <vt:lpstr>Co nie sprzyja rozwijaniu kreatywności  w szkole </vt:lpstr>
      <vt:lpstr>Co nie sprzyja rozwijaniu kreatywności  w szkole? </vt:lpstr>
      <vt:lpstr>Zbudujcie wieżę</vt:lpstr>
      <vt:lpstr>Howard Gardner rozróżnił 8 rodzajów inteligencji: </vt:lpstr>
      <vt:lpstr>Testy kreatywności Torrence’a dla dzieci</vt:lpstr>
      <vt:lpstr>Badania  twórczości E. P. Torrance</vt:lpstr>
      <vt:lpstr>Badania  twórczości E. P. Torrance</vt:lpstr>
      <vt:lpstr>Pięć mierników normatywnych Torrence’a</vt:lpstr>
      <vt:lpstr>Testy werbalne z wykorzystaniem  bodźców werbalnych (1)</vt:lpstr>
      <vt:lpstr>Jak sprzyjać kreatywności dzieci? (1)</vt:lpstr>
      <vt:lpstr>Jak sprzyjać kreatywności dzieci? (2)</vt:lpstr>
      <vt:lpstr>Podsumowanie</vt:lpstr>
      <vt:lpstr>Slajd 36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Romek</dc:creator>
  <cp:lastModifiedBy>MGasik</cp:lastModifiedBy>
  <cp:revision>97</cp:revision>
  <dcterms:created xsi:type="dcterms:W3CDTF">2018-05-05T08:26:16Z</dcterms:created>
  <dcterms:modified xsi:type="dcterms:W3CDTF">2019-03-14T11:06:02Z</dcterms:modified>
</cp:coreProperties>
</file>