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76" r:id="rId4"/>
    <p:sldId id="299" r:id="rId5"/>
    <p:sldId id="279" r:id="rId6"/>
    <p:sldId id="280" r:id="rId7"/>
    <p:sldId id="281" r:id="rId8"/>
    <p:sldId id="283" r:id="rId9"/>
    <p:sldId id="282" r:id="rId10"/>
    <p:sldId id="285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3" r:id="rId19"/>
    <p:sldId id="260" r:id="rId20"/>
    <p:sldId id="257" r:id="rId21"/>
    <p:sldId id="258" r:id="rId22"/>
    <p:sldId id="259" r:id="rId23"/>
    <p:sldId id="267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jp/podmiot;2502408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jp/uczyc-sie;253202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zukaj/naucza%C4%87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ernica.com/Cztery_fazy_kompetencj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80929"/>
            <a:ext cx="7772400" cy="720079"/>
          </a:xfrm>
        </p:spPr>
        <p:txBody>
          <a:bodyPr/>
          <a:lstStyle/>
          <a:p>
            <a:r>
              <a:rPr lang="pl-PL" dirty="0" smtClean="0"/>
              <a:t>Moduł III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776864" cy="622920"/>
          </a:xfrm>
        </p:spPr>
        <p:txBody>
          <a:bodyPr/>
          <a:lstStyle/>
          <a:p>
            <a:r>
              <a:rPr lang="pl-PL" sz="3600" b="1" dirty="0">
                <a:solidFill>
                  <a:srgbClr val="083F8A"/>
                </a:solidFill>
              </a:rPr>
              <a:t>Proces uczenia się a rozwój kompetencji kluczowych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/>
              <a:t>Przebieg procesu uczenia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Nieświadoma </a:t>
            </a:r>
            <a:r>
              <a:rPr lang="pl-PL" b="1" dirty="0"/>
              <a:t>kompetencja - </a:t>
            </a:r>
            <a:r>
              <a:rPr lang="pl-PL" dirty="0"/>
              <a:t>na tym etapie jednostka ma już za sobą na tyle długa praktykę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wykorzystywaniu danej umiejętności, że ta staje się wręcz częścią jego osobowości albo odruchem i może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niej łatwo korzystać. W efekcie dana umiejętność może być wykorzystywana jednocześnie </a:t>
            </a:r>
            <a:r>
              <a:rPr lang="pl-PL" dirty="0" smtClean="0"/>
              <a:t>z </a:t>
            </a:r>
            <a:r>
              <a:rPr lang="pl-PL" dirty="0"/>
              <a:t>innymi. Jednostka na tym etapie ponadto może sama nauczać innych, korzystając oczywiście z własnych doświadczeń</a:t>
            </a:r>
            <a:r>
              <a:rPr lang="pl-PL" dirty="0" smtClean="0"/>
              <a:t>.</a:t>
            </a:r>
          </a:p>
          <a:p>
            <a:pPr marL="0" indent="0" algn="r">
              <a:buNone/>
            </a:pPr>
            <a:endParaRPr lang="pl-PL" sz="1300" dirty="0" smtClean="0"/>
          </a:p>
          <a:p>
            <a:pPr marL="0" indent="0">
              <a:buNone/>
            </a:pPr>
            <a:r>
              <a:rPr lang="pl-PL" sz="1400" dirty="0" smtClean="0"/>
              <a:t>Encyklopedia  </a:t>
            </a:r>
            <a:r>
              <a:rPr lang="pl-PL" sz="1400" dirty="0" err="1"/>
              <a:t>Governica</a:t>
            </a:r>
            <a:r>
              <a:rPr lang="pl-PL" sz="1400" dirty="0"/>
              <a:t> . Zarządzanie zasobami ludzkimi. https://www.governica.com/Cztery_fazy_kompetencji  9.07.2018</a:t>
            </a:r>
          </a:p>
          <a:p>
            <a:pPr marL="0" indent="0" algn="just">
              <a:buNone/>
            </a:pPr>
            <a:endParaRPr lang="pl-PL" sz="13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4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/>
              <a:t>Przebieg procesu uczenia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Świadoma </a:t>
            </a:r>
            <a:r>
              <a:rPr lang="pl-PL" b="1" dirty="0"/>
              <a:t>niekompetencja - </a:t>
            </a:r>
            <a:r>
              <a:rPr lang="pl-PL" sz="2600" dirty="0"/>
              <a:t>na tym etapie jednostka nie umie i nie potrafi czegoś zrobić, jednakże jest świadoma owego braku oraz zdaje sobie sprawę z wartości poznania nowej zdolności, przyswojenia nowej wiedzy. Warto pamiętać, że popełnianie błędów na tym etapie jest integralnym składnikiem procesu nauczania na tym etapie.</a:t>
            </a:r>
          </a:p>
          <a:p>
            <a:pPr marL="0" indent="0" algn="r">
              <a:buNone/>
            </a:pPr>
            <a:endParaRPr lang="pl-PL" sz="1300" b="1" dirty="0" smtClean="0"/>
          </a:p>
          <a:p>
            <a:pPr marL="0" indent="0" algn="r">
              <a:buNone/>
            </a:pPr>
            <a:endParaRPr lang="pl-PL" sz="1300" b="1" dirty="0" smtClean="0"/>
          </a:p>
          <a:p>
            <a:pPr marL="0" indent="0" algn="r">
              <a:buNone/>
            </a:pPr>
            <a:endParaRPr lang="pl-PL" sz="1300" b="1" dirty="0" smtClean="0"/>
          </a:p>
          <a:p>
            <a:pPr marL="0" indent="0" algn="r">
              <a:buNone/>
            </a:pPr>
            <a:endParaRPr lang="pl-PL" sz="1300" b="1" dirty="0" smtClean="0"/>
          </a:p>
          <a:p>
            <a:pPr marL="0" indent="0" algn="r">
              <a:buNone/>
            </a:pPr>
            <a:endParaRPr lang="pl-PL" sz="1300" b="1" dirty="0" smtClean="0"/>
          </a:p>
          <a:p>
            <a:pPr marL="0" indent="0">
              <a:buNone/>
            </a:pPr>
            <a:r>
              <a:rPr lang="pl-PL" sz="1400" dirty="0" smtClean="0"/>
              <a:t>Encyklopedia  </a:t>
            </a:r>
            <a:r>
              <a:rPr lang="pl-PL" sz="1400" dirty="0" err="1"/>
              <a:t>Governica</a:t>
            </a:r>
            <a:r>
              <a:rPr lang="pl-PL" sz="1400" dirty="0"/>
              <a:t> . Zarządzanie zasobami ludzkimi. https://www.governica.com/Cztery_fazy_kompetencji  9.07.2018</a:t>
            </a:r>
          </a:p>
          <a:p>
            <a:pPr marL="0" indent="0">
              <a:buNone/>
            </a:pPr>
            <a:endParaRPr lang="pl-PL" sz="130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2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pl-PL" dirty="0"/>
              <a:t>Przebieg procesu uczenia się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Rozwój </a:t>
            </a:r>
            <a:r>
              <a:rPr lang="pl-PL" b="1" dirty="0"/>
              <a:t>prostych i złożonych umiejętności </a:t>
            </a:r>
            <a:r>
              <a:rPr lang="pl-PL" b="1" dirty="0" smtClean="0"/>
              <a:t> na </a:t>
            </a:r>
            <a:r>
              <a:rPr lang="pl-PL" b="1" dirty="0"/>
              <a:t>podstawie taksonomii celów wg B. </a:t>
            </a:r>
            <a:r>
              <a:rPr lang="pl-PL" b="1" dirty="0" err="1" smtClean="0"/>
              <a:t>Blooma</a:t>
            </a:r>
            <a:endParaRPr lang="pl-PL" b="1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Taksonomia </a:t>
            </a:r>
            <a:r>
              <a:rPr lang="pl-PL" dirty="0" err="1"/>
              <a:t>Blooma</a:t>
            </a:r>
            <a:r>
              <a:rPr lang="pl-PL" dirty="0"/>
              <a:t> jest to klasyfikacja celów nauczania w edukacji autorstwa Benjamina </a:t>
            </a:r>
            <a:r>
              <a:rPr lang="pl-PL" dirty="0" err="1"/>
              <a:t>Blooma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Określa </a:t>
            </a:r>
            <a:r>
              <a:rPr lang="pl-PL" dirty="0"/>
              <a:t>różne kategorie celów, jakie nauczyciele stawiają </a:t>
            </a:r>
            <a:r>
              <a:rPr lang="pl-PL" dirty="0" smtClean="0"/>
              <a:t>uczniom.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57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/>
              <a:t>Przebieg procesu uczenia się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dirty="0" smtClean="0"/>
              <a:t>Taksonomia </a:t>
            </a:r>
            <a:r>
              <a:rPr lang="pl-PL" dirty="0" err="1"/>
              <a:t>Blooma</a:t>
            </a:r>
            <a:r>
              <a:rPr lang="pl-PL" dirty="0"/>
              <a:t> </a:t>
            </a:r>
            <a:r>
              <a:rPr lang="pl-PL" dirty="0" smtClean="0"/>
              <a:t> dotyczy trzech  sfer </a:t>
            </a:r>
            <a:r>
              <a:rPr lang="pl-PL" dirty="0"/>
              <a:t>celów: </a:t>
            </a:r>
          </a:p>
          <a:p>
            <a:r>
              <a:rPr lang="pl-PL" dirty="0" smtClean="0"/>
              <a:t>poznawczej; </a:t>
            </a:r>
          </a:p>
          <a:p>
            <a:r>
              <a:rPr lang="pl-PL" dirty="0" smtClean="0"/>
              <a:t>afektywnej; </a:t>
            </a:r>
          </a:p>
          <a:p>
            <a:r>
              <a:rPr lang="pl-PL" dirty="0" smtClean="0"/>
              <a:t>psychomotorycznej.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763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Przebieg procesu uczenia się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20481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Taksonomia </a:t>
            </a:r>
            <a:r>
              <a:rPr lang="pl-PL" b="1" dirty="0" err="1" smtClean="0"/>
              <a:t>Blooma</a:t>
            </a:r>
            <a:r>
              <a:rPr lang="pl-PL" b="1" dirty="0"/>
              <a:t>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Sfera </a:t>
            </a:r>
            <a:r>
              <a:rPr lang="pl-PL" b="1" dirty="0"/>
              <a:t>poznawcza (kognitywna)</a:t>
            </a:r>
            <a:endParaRPr lang="pl-PL" b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1259632" y="4725144"/>
            <a:ext cx="655272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339414" y="4297823"/>
            <a:ext cx="214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Rozumienie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91680" y="3872129"/>
            <a:ext cx="5667908" cy="427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178517" y="38377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Zastosowanie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065472" y="3353326"/>
            <a:ext cx="4941046" cy="518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3652308" y="3422984"/>
            <a:ext cx="155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Analiza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480632" y="2896126"/>
            <a:ext cx="3861391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909922" y="2940982"/>
            <a:ext cx="91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Synteza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987824" y="2439848"/>
            <a:ext cx="295232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588749" y="2483782"/>
            <a:ext cx="18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Ocena/ Ewaluacja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475656" y="4297823"/>
            <a:ext cx="6192688" cy="427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931530" y="4769078"/>
            <a:ext cx="89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Wiedza</a:t>
            </a:r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44083"/>
          </a:xfrm>
        </p:spPr>
        <p:txBody>
          <a:bodyPr/>
          <a:lstStyle/>
          <a:p>
            <a:r>
              <a:rPr lang="pl-PL" dirty="0"/>
              <a:t>Taksonomia </a:t>
            </a:r>
            <a:r>
              <a:rPr lang="pl-PL" dirty="0" err="1"/>
              <a:t>Blooma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19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sz="2200" dirty="0"/>
              <a:t>Umiejętności poznawcze koncentrują się wokół wiedzy, rozumienia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krytycznego myślenia. Wyróżniamy tu sześć poziomów:</a:t>
            </a:r>
          </a:p>
          <a:p>
            <a:pPr marL="0" indent="0">
              <a:buNone/>
            </a:pPr>
            <a:r>
              <a:rPr lang="pl-PL" sz="2200" b="1" dirty="0"/>
              <a:t>1. </a:t>
            </a:r>
            <a:r>
              <a:rPr lang="pl-PL" sz="2200" b="1" dirty="0" smtClean="0"/>
              <a:t>Wiedza</a:t>
            </a:r>
            <a:endParaRPr lang="pl-PL" sz="2200" b="1" dirty="0"/>
          </a:p>
          <a:p>
            <a:r>
              <a:rPr lang="pl-PL" sz="2200" dirty="0" smtClean="0"/>
              <a:t>przypominanie faktów</a:t>
            </a:r>
            <a:r>
              <a:rPr lang="pl-PL" sz="2200" dirty="0"/>
              <a:t>, terminów</a:t>
            </a:r>
            <a:r>
              <a:rPr lang="pl-PL" sz="2200" dirty="0" smtClean="0"/>
              <a:t>, podstawowych pojęć </a:t>
            </a:r>
            <a:br>
              <a:rPr lang="pl-PL" sz="2200" dirty="0" smtClean="0"/>
            </a:br>
            <a:r>
              <a:rPr lang="pl-PL" sz="2200" dirty="0" smtClean="0"/>
              <a:t>i odpowiedzi;</a:t>
            </a:r>
            <a:endParaRPr lang="pl-PL" sz="2200" dirty="0"/>
          </a:p>
          <a:p>
            <a:r>
              <a:rPr lang="pl-PL" sz="2200" dirty="0" smtClean="0"/>
              <a:t>sposoby </a:t>
            </a:r>
            <a:r>
              <a:rPr lang="pl-PL" sz="2200" dirty="0"/>
              <a:t>i </a:t>
            </a:r>
            <a:r>
              <a:rPr lang="pl-PL" sz="2200" dirty="0" smtClean="0"/>
              <a:t>metody postępowania </a:t>
            </a:r>
            <a:r>
              <a:rPr lang="pl-PL" sz="2200" dirty="0"/>
              <a:t>– konwencje, trendy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sekwencje (następstwa), klasyfikacje i kategorie, kryteria, </a:t>
            </a:r>
            <a:r>
              <a:rPr lang="pl-PL" sz="2200" dirty="0" smtClean="0"/>
              <a:t>metodologia;</a:t>
            </a:r>
            <a:endParaRPr lang="pl-PL" sz="2200" dirty="0"/>
          </a:p>
          <a:p>
            <a:r>
              <a:rPr lang="pl-PL" sz="2200" dirty="0" smtClean="0"/>
              <a:t>zasady </a:t>
            </a:r>
            <a:r>
              <a:rPr lang="pl-PL" sz="2200" dirty="0"/>
              <a:t>i uogólnienia, teorie i struktury.</a:t>
            </a:r>
          </a:p>
          <a:p>
            <a:pPr marL="0" indent="0">
              <a:buNone/>
            </a:pPr>
            <a:r>
              <a:rPr lang="pl-PL" sz="2200" b="1" dirty="0" smtClean="0"/>
              <a:t>2</a:t>
            </a:r>
            <a:r>
              <a:rPr lang="pl-PL" sz="2200" b="1" dirty="0"/>
              <a:t>. Rozumienie</a:t>
            </a:r>
          </a:p>
          <a:p>
            <a:r>
              <a:rPr lang="pl-PL" sz="2200" dirty="0" smtClean="0"/>
              <a:t>porównywanie</a:t>
            </a:r>
            <a:r>
              <a:rPr lang="pl-PL" sz="2200" dirty="0"/>
              <a:t>, tłumaczenie, interpretowanie, opisywanie oraz ustalanie głównych idei.</a:t>
            </a:r>
          </a:p>
          <a:p>
            <a:endParaRPr lang="pl-PL" sz="2400" dirty="0">
              <a:solidFill>
                <a:srgbClr val="083F8A"/>
              </a:solidFill>
            </a:endParaRPr>
          </a:p>
          <a:p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0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44083"/>
          </a:xfrm>
        </p:spPr>
        <p:txBody>
          <a:bodyPr/>
          <a:lstStyle/>
          <a:p>
            <a:r>
              <a:rPr lang="pl-PL" dirty="0"/>
              <a:t>Taksonomia </a:t>
            </a:r>
            <a:r>
              <a:rPr lang="pl-PL" dirty="0" err="1"/>
              <a:t>Blooma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3</a:t>
            </a:r>
            <a:r>
              <a:rPr lang="pl-PL" sz="2400" b="1" dirty="0"/>
              <a:t>. Zastosowanie</a:t>
            </a:r>
          </a:p>
          <a:p>
            <a:r>
              <a:rPr lang="pl-PL" sz="2400" dirty="0" smtClean="0"/>
              <a:t>rozwiązywanie </a:t>
            </a:r>
            <a:r>
              <a:rPr lang="pl-PL" sz="2400" dirty="0"/>
              <a:t>problemów w nowych sytuacjach poprzez zastosowanie nabytej wiedzy, faktów, technik i zasad w inny sposób.</a:t>
            </a:r>
          </a:p>
          <a:p>
            <a:pPr marL="0" indent="0">
              <a:buNone/>
            </a:pPr>
            <a:r>
              <a:rPr lang="pl-PL" sz="2400" b="1" dirty="0" smtClean="0"/>
              <a:t>4</a:t>
            </a:r>
            <a:r>
              <a:rPr lang="pl-PL" sz="2400" b="1" dirty="0"/>
              <a:t>. Analiza</a:t>
            </a:r>
          </a:p>
          <a:p>
            <a:r>
              <a:rPr lang="pl-PL" sz="2400" dirty="0" smtClean="0"/>
              <a:t>rozpoznawanie </a:t>
            </a:r>
            <a:r>
              <a:rPr lang="pl-PL" sz="2400" dirty="0"/>
              <a:t>motywów lub </a:t>
            </a:r>
            <a:r>
              <a:rPr lang="pl-PL" sz="2400" dirty="0" smtClean="0"/>
              <a:t>przyczyn;</a:t>
            </a:r>
          </a:p>
          <a:p>
            <a:r>
              <a:rPr lang="pl-PL" sz="2400" dirty="0" smtClean="0"/>
              <a:t>wnioski </a:t>
            </a:r>
            <a:r>
              <a:rPr lang="pl-PL" sz="2400" dirty="0"/>
              <a:t>i </a:t>
            </a:r>
            <a:r>
              <a:rPr lang="pl-PL" sz="2400" dirty="0" smtClean="0"/>
              <a:t>dowody </a:t>
            </a:r>
            <a:r>
              <a:rPr lang="pl-PL" sz="2400" dirty="0"/>
              <a:t>na poparcie </a:t>
            </a:r>
            <a:r>
              <a:rPr lang="pl-PL" sz="2400" dirty="0" smtClean="0"/>
              <a:t>twierdzeń;</a:t>
            </a:r>
          </a:p>
          <a:p>
            <a:r>
              <a:rPr lang="pl-PL" sz="2400" dirty="0" smtClean="0"/>
              <a:t>analiza elementów i relacji </a:t>
            </a:r>
            <a:r>
              <a:rPr lang="pl-PL" sz="2400" dirty="0"/>
              <a:t>między </a:t>
            </a:r>
            <a:r>
              <a:rPr lang="pl-PL" sz="2400" dirty="0" smtClean="0"/>
              <a:t>elementami.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 smtClean="0"/>
              <a:t>5</a:t>
            </a:r>
            <a:r>
              <a:rPr lang="pl-PL" sz="2400" b="1" dirty="0"/>
              <a:t>. </a:t>
            </a:r>
            <a:r>
              <a:rPr lang="pl-PL" sz="2400" b="1" dirty="0" smtClean="0"/>
              <a:t>Synteza</a:t>
            </a:r>
            <a:endParaRPr lang="pl-PL" sz="2400" dirty="0"/>
          </a:p>
          <a:p>
            <a:r>
              <a:rPr lang="pl-PL" sz="2400" dirty="0" smtClean="0"/>
              <a:t>łączenie </a:t>
            </a:r>
            <a:r>
              <a:rPr lang="pl-PL" sz="2400" dirty="0"/>
              <a:t>elementów w nowe struktury lub proponowanie alternatywnych rozwiązań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743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/>
              <a:t>Taksonomia </a:t>
            </a:r>
            <a:r>
              <a:rPr lang="pl-PL" dirty="0" err="1"/>
              <a:t>Blooma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104457"/>
          </a:xfrm>
        </p:spPr>
        <p:txBody>
          <a:bodyPr/>
          <a:lstStyle/>
          <a:p>
            <a:pPr marL="0" indent="0">
              <a:buNone/>
            </a:pPr>
            <a:endParaRPr lang="pl-PL" sz="2400" b="1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6</a:t>
            </a:r>
            <a:r>
              <a:rPr lang="pl-PL" b="1" dirty="0"/>
              <a:t>. Ewaluacja (Ocena</a:t>
            </a:r>
            <a:r>
              <a:rPr lang="pl-PL" b="1" dirty="0" smtClean="0"/>
              <a:t>)</a:t>
            </a:r>
            <a:endParaRPr lang="pl-PL" b="1" dirty="0"/>
          </a:p>
          <a:p>
            <a:pPr algn="just"/>
            <a:r>
              <a:rPr lang="pl-PL" dirty="0" smtClean="0"/>
              <a:t>przedstawianie </a:t>
            </a:r>
            <a:r>
              <a:rPr lang="pl-PL" dirty="0"/>
              <a:t>i obrona </a:t>
            </a:r>
            <a:r>
              <a:rPr lang="pl-PL" dirty="0" smtClean="0"/>
              <a:t>opinii; </a:t>
            </a:r>
          </a:p>
          <a:p>
            <a:pPr algn="just"/>
            <a:r>
              <a:rPr lang="pl-PL" dirty="0" smtClean="0"/>
              <a:t>wyrażanie </a:t>
            </a:r>
            <a:r>
              <a:rPr lang="pl-PL" dirty="0"/>
              <a:t>sądów o słuszności pomysłów </a:t>
            </a:r>
            <a:r>
              <a:rPr lang="pl-PL" dirty="0" smtClean="0"/>
              <a:t>lub jakość pracy w </a:t>
            </a:r>
            <a:r>
              <a:rPr lang="pl-PL" dirty="0"/>
              <a:t>oparciu </a:t>
            </a:r>
            <a:r>
              <a:rPr lang="pl-PL" dirty="0" smtClean="0"/>
              <a:t>o </a:t>
            </a:r>
            <a:r>
              <a:rPr lang="pl-PL" dirty="0"/>
              <a:t>założone cele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597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32115"/>
          </a:xfrm>
        </p:spPr>
        <p:txBody>
          <a:bodyPr/>
          <a:lstStyle/>
          <a:p>
            <a:r>
              <a:rPr lang="pl-PL" dirty="0" smtClean="0"/>
              <a:t>Taksonomia celów nauczania wg B. </a:t>
            </a:r>
            <a:r>
              <a:rPr lang="pl-PL" dirty="0" err="1" smtClean="0"/>
              <a:t>Niemierki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118327"/>
              </p:ext>
            </p:extLst>
          </p:nvPr>
        </p:nvGraphicFramePr>
        <p:xfrm>
          <a:off x="755576" y="1556792"/>
          <a:ext cx="7416824" cy="3466684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4608512"/>
              </a:tblGrid>
              <a:tr h="105747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poziom wiadomości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A. Wiedzieć</a:t>
                      </a:r>
                      <a:r>
                        <a:rPr lang="pl-PL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(najłatwiejszy </a:t>
                      </a: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poziom)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Zapamiętanie wiadomości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37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B. </a:t>
                      </a:r>
                      <a:r>
                        <a:rPr lang="pl-PL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Rozumieć 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Zrozumienie wiadomości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42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II poziom umiejętności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C. Kształtować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Stosowanie wiadomości w typowych sytuacjach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D. Kształtować(sytuacje problemowe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Stosowanie wiadomości w sytuacjach problemowych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3528" y="530120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Bolesław </a:t>
            </a:r>
            <a:r>
              <a:rPr lang="pl-PL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Niemierko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Ocenianie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szkolne bez tajemnic, Warszawa 2002.</a:t>
            </a:r>
          </a:p>
        </p:txBody>
      </p:sp>
    </p:spTree>
    <p:extLst>
      <p:ext uri="{BB962C8B-B14F-4D97-AF65-F5344CB8AC3E}">
        <p14:creationId xmlns:p14="http://schemas.microsoft.com/office/powerpoint/2010/main" xmlns="" val="41030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Proces uczenia się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3552" y="1412776"/>
            <a:ext cx="8229600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Nieprawdopodobne jest, by </a:t>
            </a:r>
            <a:r>
              <a:rPr lang="pl-PL" dirty="0"/>
              <a:t>istniał tylko jeden </a:t>
            </a:r>
            <a:r>
              <a:rPr lang="pl-PL" dirty="0" smtClean="0"/>
              <a:t>sposób uczenia </a:t>
            </a:r>
            <a:r>
              <a:rPr lang="pl-PL" dirty="0"/>
              <a:t>się, </a:t>
            </a:r>
            <a:r>
              <a:rPr lang="pl-PL" dirty="0" smtClean="0"/>
              <a:t>odpowiedni do wszystkiego.</a:t>
            </a:r>
          </a:p>
          <a:p>
            <a:pPr marL="0" indent="0" algn="just">
              <a:buNone/>
            </a:pPr>
            <a:r>
              <a:rPr lang="pl-PL" dirty="0"/>
              <a:t>Ludzki mózg nie został stworzony do tego, żeby uczyć </a:t>
            </a:r>
            <a:r>
              <a:rPr lang="pl-PL" dirty="0" smtClean="0"/>
              <a:t>się poprzez </a:t>
            </a:r>
            <a:r>
              <a:rPr lang="pl-PL" dirty="0"/>
              <a:t>słuchanie, dlatego taka forma nauki </a:t>
            </a:r>
            <a:r>
              <a:rPr lang="pl-PL" dirty="0" smtClean="0"/>
              <a:t>sprawia wielu </a:t>
            </a:r>
            <a:r>
              <a:rPr lang="pl-PL" dirty="0"/>
              <a:t>uczniom ogromne trudności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Efektywna nauka możliwa jest wtedy, gdy mózg jest</a:t>
            </a:r>
          </a:p>
          <a:p>
            <a:pPr marL="0" indent="0" algn="just">
              <a:buNone/>
            </a:pPr>
            <a:r>
              <a:rPr lang="pl-PL" dirty="0"/>
              <a:t>aktywny i wykonuje pracę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sz="11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endParaRPr lang="pl-PL" sz="11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dirty="0" smtClean="0"/>
              <a:t>Źródło: Marzena Żylińska </a:t>
            </a:r>
            <a:r>
              <a:rPr lang="pl-PL" sz="1400" dirty="0" err="1" smtClean="0"/>
              <a:t>Neurodydaktyka</a:t>
            </a:r>
            <a:r>
              <a:rPr lang="pl-PL" sz="1400" dirty="0"/>
              <a:t>, czyli o tym, co wspiera, a co hamuje </a:t>
            </a:r>
            <a:r>
              <a:rPr lang="pl-PL" sz="1400" dirty="0" smtClean="0"/>
              <a:t>naturalne procesy </a:t>
            </a:r>
            <a:r>
              <a:rPr lang="pl-PL" sz="1400" dirty="0"/>
              <a:t>uczenia </a:t>
            </a:r>
            <a:r>
              <a:rPr lang="pl-PL" sz="1400" dirty="0" smtClean="0"/>
              <a:t>się, Meritum </a:t>
            </a:r>
            <a:r>
              <a:rPr lang="pl-PL" sz="1400" dirty="0"/>
              <a:t>3 (34) 2014</a:t>
            </a:r>
          </a:p>
        </p:txBody>
      </p:sp>
    </p:spTree>
    <p:extLst>
      <p:ext uri="{BB962C8B-B14F-4D97-AF65-F5344CB8AC3E}">
        <p14:creationId xmlns:p14="http://schemas.microsoft.com/office/powerpoint/2010/main" xmlns="" val="40657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340768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36779"/>
            <a:ext cx="8229600" cy="3648405"/>
          </a:xfrm>
        </p:spPr>
        <p:txBody>
          <a:bodyPr/>
          <a:lstStyle/>
          <a:p>
            <a:r>
              <a:rPr lang="pl-PL" dirty="0" smtClean="0"/>
              <a:t>opisuje </a:t>
            </a:r>
            <a:r>
              <a:rPr lang="pl-PL" dirty="0"/>
              <a:t>przebieg procesu uczenia </a:t>
            </a:r>
            <a:r>
              <a:rPr lang="pl-PL" dirty="0" smtClean="0"/>
              <a:t>się;</a:t>
            </a:r>
          </a:p>
          <a:p>
            <a:r>
              <a:rPr lang="pl-PL" dirty="0" smtClean="0"/>
              <a:t>określa </a:t>
            </a:r>
            <a:r>
              <a:rPr lang="pl-PL" dirty="0"/>
              <a:t>czynniki wpływające na efektywność procesu uczenia się, które wynikają z najnowszej wiedzy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badań;</a:t>
            </a:r>
          </a:p>
          <a:p>
            <a:r>
              <a:rPr lang="pl-PL" dirty="0" smtClean="0"/>
              <a:t>uzasadnia </a:t>
            </a:r>
            <a:r>
              <a:rPr lang="pl-PL" dirty="0"/>
              <a:t>znaczenie relacji między uczniem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nauczycielem w procesie uczenia </a:t>
            </a:r>
            <a:r>
              <a:rPr lang="pl-PL" dirty="0" smtClean="0"/>
              <a:t>się;</a:t>
            </a:r>
          </a:p>
        </p:txBody>
      </p:sp>
    </p:spTree>
    <p:extLst>
      <p:ext uri="{BB962C8B-B14F-4D97-AF65-F5344CB8AC3E}">
        <p14:creationId xmlns:p14="http://schemas.microsoft.com/office/powerpoint/2010/main" xmlns="" val="1078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864096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Podmiot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648405"/>
          </a:xfrm>
        </p:spPr>
        <p:txBody>
          <a:bodyPr/>
          <a:lstStyle/>
          <a:p>
            <a:r>
              <a:rPr lang="pl-PL" dirty="0" smtClean="0"/>
              <a:t>nadrzędna </a:t>
            </a:r>
            <a:r>
              <a:rPr lang="pl-PL" dirty="0"/>
              <a:t>część zdania nazywająca osobę, rzecz lub zjawisko, o którym się w zdaniu </a:t>
            </a:r>
            <a:r>
              <a:rPr lang="pl-PL" dirty="0" smtClean="0"/>
              <a:t>orzeka(gramatyka);</a:t>
            </a:r>
            <a:endParaRPr lang="pl-PL" dirty="0"/>
          </a:p>
          <a:p>
            <a:r>
              <a:rPr lang="pl-PL" dirty="0" smtClean="0"/>
              <a:t>osoba </a:t>
            </a:r>
            <a:r>
              <a:rPr lang="pl-PL" dirty="0"/>
              <a:t>aktywna, uczestnicząca w </a:t>
            </a:r>
            <a:r>
              <a:rPr lang="pl-PL" dirty="0" smtClean="0"/>
              <a:t>czymś (socjologia);</a:t>
            </a:r>
            <a:endParaRPr lang="pl-PL" dirty="0"/>
          </a:p>
          <a:p>
            <a:r>
              <a:rPr lang="pl-PL" dirty="0" smtClean="0"/>
              <a:t>umysł </a:t>
            </a:r>
            <a:r>
              <a:rPr lang="pl-PL" dirty="0"/>
              <a:t>poznawczy w przeciwieństwie do przedmiotu, który jest </a:t>
            </a:r>
            <a:r>
              <a:rPr lang="pl-PL" dirty="0" smtClean="0"/>
              <a:t>poznawany (filozofia).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400" dirty="0" smtClean="0"/>
              <a:t>Wg </a:t>
            </a:r>
            <a:r>
              <a:rPr lang="pl-PL" sz="1400" dirty="0"/>
              <a:t>słownika j. polskiego PWN - </a:t>
            </a:r>
            <a:r>
              <a:rPr lang="pl-PL" sz="1400" dirty="0">
                <a:hlinkClick r:id="rId2"/>
              </a:rPr>
              <a:t>https://sjp.pwn.pl/sjp/podmiot;2502408.html</a:t>
            </a:r>
            <a:r>
              <a:rPr lang="pl-PL" sz="1400" dirty="0"/>
              <a:t> </a:t>
            </a:r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36104"/>
          </a:xfrm>
        </p:spPr>
        <p:txBody>
          <a:bodyPr/>
          <a:lstStyle/>
          <a:p>
            <a:r>
              <a:rPr lang="pl-PL" dirty="0" smtClean="0"/>
              <a:t>Podmiot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„…podmiotem </a:t>
            </a:r>
            <a:r>
              <a:rPr lang="pl-PL" dirty="0"/>
              <a:t>może zostać nazwany </a:t>
            </a:r>
            <a:r>
              <a:rPr lang="pl-PL" dirty="0" smtClean="0"/>
              <a:t>człowiek świadomy</a:t>
            </a:r>
            <a:r>
              <a:rPr lang="pl-PL" dirty="0"/>
              <a:t>, skuteczny i wolny. Niespełnienie któregokolwiek z tych warunków oznacza ograniczenie podmiotowości, </a:t>
            </a:r>
            <a:r>
              <a:rPr lang="pl-PL" dirty="0" smtClean="0"/>
              <a:t>a </a:t>
            </a:r>
            <a:r>
              <a:rPr lang="pl-PL" dirty="0"/>
              <a:t>w pewnych warunkach sprowadzenie człowieka do roli </a:t>
            </a:r>
            <a:r>
              <a:rPr lang="pl-PL" dirty="0" smtClean="0"/>
              <a:t>przedmiotowej…”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1400" dirty="0" smtClean="0"/>
              <a:t>Źródło: Wiesław Łukaszewski, Rezygnacja </a:t>
            </a:r>
            <a:r>
              <a:rPr lang="pl-PL" sz="1400" dirty="0"/>
              <a:t>z </a:t>
            </a:r>
            <a:r>
              <a:rPr lang="pl-PL" sz="1400" dirty="0" smtClean="0"/>
              <a:t>podmiotowości w NAUKA 4/2014, str. </a:t>
            </a:r>
            <a:r>
              <a:rPr lang="pl-PL" sz="1400" dirty="0"/>
              <a:t>7-</a:t>
            </a:r>
            <a:r>
              <a:rPr lang="pl-PL" sz="1400" dirty="0">
                <a:solidFill>
                  <a:srgbClr val="083F8A"/>
                </a:solidFill>
              </a:rPr>
              <a:t>20 </a:t>
            </a:r>
          </a:p>
        </p:txBody>
      </p:sp>
    </p:spTree>
    <p:extLst>
      <p:ext uri="{BB962C8B-B14F-4D97-AF65-F5344CB8AC3E}">
        <p14:creationId xmlns:p14="http://schemas.microsoft.com/office/powerpoint/2010/main" xmlns="" val="18136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Podmiot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„…Z podmiotowością bowiem wiąże się wiele gratyfikacji: poczucie sprawstwa, wysoka samoocena, kontrola konsekwencji własnego działania, możliwość samorealizacji. Zakłada się – dalej – że każda próba ograniczenia podmiotowości powoduje opór…”</a:t>
            </a:r>
            <a:endParaRPr lang="pl-PL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1400" dirty="0" smtClean="0"/>
              <a:t>Źródło: Wiesław Łukaszewski, Rezygnacja </a:t>
            </a:r>
            <a:r>
              <a:rPr lang="pl-PL" sz="1400" dirty="0"/>
              <a:t>z </a:t>
            </a:r>
            <a:r>
              <a:rPr lang="pl-PL" sz="1400" dirty="0" smtClean="0"/>
              <a:t>podmiotowości w NAUKA 4/2014, str. </a:t>
            </a:r>
            <a:r>
              <a:rPr lang="pl-PL" sz="1400" dirty="0"/>
              <a:t>7-20 </a:t>
            </a:r>
          </a:p>
        </p:txBody>
      </p:sp>
    </p:spTree>
    <p:extLst>
      <p:ext uri="{BB962C8B-B14F-4D97-AF65-F5344CB8AC3E}">
        <p14:creationId xmlns:p14="http://schemas.microsoft.com/office/powerpoint/2010/main" xmlns="" val="40709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Cykl Kolba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12776"/>
            <a:ext cx="5688632" cy="36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94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l-PL" dirty="0"/>
              <a:t>Strategie stosowane na zajęciach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48405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Nauczanie </a:t>
            </a:r>
            <a:r>
              <a:rPr lang="pl-PL" dirty="0"/>
              <a:t>zintegrowane;</a:t>
            </a:r>
          </a:p>
          <a:p>
            <a:r>
              <a:rPr lang="pl-PL" dirty="0"/>
              <a:t>Ocenianie kształtujące/wspierające;</a:t>
            </a:r>
          </a:p>
          <a:p>
            <a:r>
              <a:rPr lang="pl-PL" dirty="0"/>
              <a:t>Uczenie we współpracy.</a:t>
            </a:r>
          </a:p>
        </p:txBody>
      </p:sp>
    </p:spTree>
    <p:extLst>
      <p:ext uri="{BB962C8B-B14F-4D97-AF65-F5344CB8AC3E}">
        <p14:creationId xmlns:p14="http://schemas.microsoft.com/office/powerpoint/2010/main" xmlns="" val="27615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pl-PL" dirty="0"/>
              <a:t>Metody pracy nauczyciela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648405"/>
          </a:xfrm>
        </p:spPr>
        <p:txBody>
          <a:bodyPr/>
          <a:lstStyle/>
          <a:p>
            <a:r>
              <a:rPr lang="pl-PL" dirty="0"/>
              <a:t>praca w </a:t>
            </a:r>
            <a:r>
              <a:rPr lang="pl-PL" dirty="0" smtClean="0"/>
              <a:t>parach;</a:t>
            </a:r>
            <a:endParaRPr lang="pl-PL" dirty="0"/>
          </a:p>
          <a:p>
            <a:r>
              <a:rPr lang="pl-PL" dirty="0"/>
              <a:t>zadania w małych </a:t>
            </a:r>
            <a:r>
              <a:rPr lang="pl-PL" dirty="0" smtClean="0"/>
              <a:t>grupach;</a:t>
            </a:r>
            <a:endParaRPr lang="pl-PL" dirty="0"/>
          </a:p>
          <a:p>
            <a:r>
              <a:rPr lang="pl-PL" dirty="0" err="1"/>
              <a:t>miniprojekty</a:t>
            </a:r>
            <a:r>
              <a:rPr lang="pl-PL" dirty="0"/>
              <a:t> </a:t>
            </a:r>
            <a:r>
              <a:rPr lang="pl-PL" dirty="0" smtClean="0"/>
              <a:t>edukacyjne:</a:t>
            </a:r>
          </a:p>
          <a:p>
            <a:pPr marL="900113" indent="0">
              <a:buFont typeface="Wingdings" pitchFamily="2" charset="2"/>
              <a:buChar char="Ø"/>
            </a:pPr>
            <a:r>
              <a:rPr lang="pl-PL" dirty="0" smtClean="0"/>
              <a:t> gry </a:t>
            </a:r>
            <a:r>
              <a:rPr lang="pl-PL" dirty="0"/>
              <a:t>i zabawy </a:t>
            </a:r>
            <a:r>
              <a:rPr lang="pl-PL" dirty="0" smtClean="0"/>
              <a:t>edukacyjne;</a:t>
            </a:r>
            <a:endParaRPr lang="pl-PL" dirty="0"/>
          </a:p>
          <a:p>
            <a:pPr marL="900113" indent="0">
              <a:buFont typeface="Wingdings" pitchFamily="2" charset="2"/>
              <a:buChar char="Ø"/>
            </a:pPr>
            <a:r>
              <a:rPr lang="pl-PL" dirty="0" smtClean="0"/>
              <a:t> lekcje </a:t>
            </a:r>
            <a:r>
              <a:rPr lang="pl-PL" dirty="0"/>
              <a:t>w </a:t>
            </a:r>
            <a:r>
              <a:rPr lang="pl-PL" dirty="0" smtClean="0"/>
              <a:t>terenie;</a:t>
            </a:r>
          </a:p>
          <a:p>
            <a:pPr marL="900113" indent="0">
              <a:buFont typeface="Wingdings" pitchFamily="2" charset="2"/>
              <a:buChar char="Ø"/>
            </a:pPr>
            <a:r>
              <a:rPr lang="pl-PL" dirty="0" smtClean="0"/>
              <a:t> techniki komunikacyjne;</a:t>
            </a:r>
          </a:p>
          <a:p>
            <a:pPr marL="900113" indent="0">
              <a:buFont typeface="Wingdings" pitchFamily="2" charset="2"/>
              <a:buChar char="Ø"/>
            </a:pPr>
            <a:r>
              <a:rPr lang="pl-PL" dirty="0" smtClean="0"/>
              <a:t> problemowe nauczanie.</a:t>
            </a:r>
          </a:p>
          <a:p>
            <a:pPr marL="0" indent="0">
              <a:buNone/>
            </a:pPr>
            <a:r>
              <a:rPr lang="pl-PL" dirty="0" smtClean="0"/>
              <a:t>Jakie jeszcze?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141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/>
              <a:t>Indywidualizacja nauczania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„...</a:t>
            </a:r>
            <a:r>
              <a:rPr lang="pl-PL" b="1" dirty="0"/>
              <a:t>Około 10% </a:t>
            </a:r>
            <a:r>
              <a:rPr lang="pl-PL" dirty="0"/>
              <a:t>uczniów w klasie ma strategię uczenia się „skomunikowaną” z </a:t>
            </a:r>
            <a:r>
              <a:rPr lang="pl-PL" dirty="0" smtClean="0"/>
              <a:t>tę </a:t>
            </a:r>
            <a:r>
              <a:rPr lang="pl-PL" dirty="0"/>
              <a:t>lansowaną w szkole (mam na myśli klasyczną metodykę podającą, </a:t>
            </a:r>
            <a:r>
              <a:rPr lang="pl-PL" dirty="0" smtClean="0"/>
              <a:t>a </a:t>
            </a:r>
            <a:r>
              <a:rPr lang="pl-PL" dirty="0"/>
              <a:t>także styl uczenia się modelowany przez podręczniki, zadania, ćwiczenia). </a:t>
            </a:r>
            <a:br>
              <a:rPr lang="pl-PL" dirty="0"/>
            </a:br>
            <a:r>
              <a:rPr lang="pl-PL" dirty="0"/>
              <a:t>Znaczy to, że w każdej klasie może być około </a:t>
            </a:r>
            <a:br>
              <a:rPr lang="pl-PL" dirty="0"/>
            </a:br>
            <a:r>
              <a:rPr lang="pl-PL" dirty="0"/>
              <a:t>2-3 uczniów z tzw. czerwonym paskiem.”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 smtClean="0"/>
              <a:t>Źródło: Meritum 3/2014(34)  </a:t>
            </a:r>
            <a:r>
              <a:rPr lang="pl-PL" sz="1400" dirty="0"/>
              <a:t>Uczenie </a:t>
            </a:r>
            <a:r>
              <a:rPr lang="pl-PL" sz="1400" dirty="0" smtClean="0"/>
              <a:t> się artykuł </a:t>
            </a:r>
            <a:r>
              <a:rPr lang="pl-PL" sz="1400" dirty="0"/>
              <a:t>M</a:t>
            </a:r>
            <a:r>
              <a:rPr lang="pl-PL" sz="1400" dirty="0" smtClean="0"/>
              <a:t>. Taraszkiewicz  </a:t>
            </a:r>
            <a:r>
              <a:rPr lang="pl-PL" sz="1400" dirty="0"/>
              <a:t>Szukając dziury w całym – refleksje o uczeniu </a:t>
            </a:r>
            <a:r>
              <a:rPr lang="pl-PL" sz="1400" dirty="0" smtClean="0"/>
              <a:t> i </a:t>
            </a:r>
            <a:r>
              <a:rPr lang="pl-PL" sz="1400" dirty="0"/>
              <a:t>nauczaniu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16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l-PL" dirty="0"/>
              <a:t>Przestrzeń edukacyjna a podstawa programowa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3024336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Sale </a:t>
            </a:r>
            <a:r>
              <a:rPr lang="pl-PL" sz="2200" dirty="0"/>
              <a:t>lekcyjne powinny składać się z dwóch części: edukacyjnej (wyposażonej </a:t>
            </a:r>
            <a:r>
              <a:rPr lang="pl-PL" sz="2200" dirty="0" smtClean="0"/>
              <a:t>w </a:t>
            </a:r>
            <a:r>
              <a:rPr lang="pl-PL" sz="2200" dirty="0"/>
              <a:t>tablicę, stoliki itp.) i rekreacyjnej (odpowiednio do tego przystosowanej). Zalecane jest wyposażenie sal w pomoce dydaktyczne i przedmioty potrzebne do zajęć (np. liczmany), sprzęt audiowizualny, komputery z dostępem do Internetu, gry i zabawki dydaktyczne, kąciki tematyczne (np. przyrody), biblioteczkę itp. </a:t>
            </a: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Uczeń </a:t>
            </a:r>
            <a:r>
              <a:rPr lang="pl-PL" sz="2200" dirty="0"/>
              <a:t>powinien mieć możliwość pozostawienia w szkole części swoich podręczników i przyborów szkolnych</a:t>
            </a:r>
            <a:r>
              <a:rPr lang="pl-PL" sz="2200" dirty="0" smtClean="0"/>
              <a:t>.</a:t>
            </a:r>
          </a:p>
          <a:p>
            <a:pPr marL="0" indent="0">
              <a:buNone/>
            </a:pPr>
            <a:r>
              <a:rPr lang="pl-PL" sz="2200" dirty="0"/>
              <a:t/>
            </a:r>
            <a:br>
              <a:rPr lang="pl-PL" sz="2200" dirty="0"/>
            </a:br>
            <a:r>
              <a:rPr lang="pl-PL" sz="1400" dirty="0" smtClean="0"/>
              <a:t>Rozporządzenie </a:t>
            </a:r>
            <a:r>
              <a:rPr lang="pl-PL" sz="1400" dirty="0"/>
              <a:t>Ministra Edukacji Narodowej z dnia 14 lutego 2017 r. w sprawie podstawy programowej wychowania przedszkolnego oraz podstawy programowej kształcenia ogólnego dla szkoły podstawowej, w tym dla uczniów </a:t>
            </a:r>
            <a:r>
              <a:rPr lang="pl-PL" sz="1400" dirty="0" smtClean="0"/>
              <a:t>z </a:t>
            </a:r>
            <a:r>
              <a:rPr lang="pl-PL" sz="1400" dirty="0"/>
              <a:t>niepełnosprawnością intelektualną w stopniu umiarkowanym lub znacznym, kształcenia ogólnego dla branżowej szkoły I stopnia, kształcenia ogólnego dla szkoły specjalnej przysposabiającej do pracy oraz kształcenia ogólnego dla […]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9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/>
              <a:t>Organizacja przestrzeni edukacyjnej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3792420"/>
          </a:xfrm>
        </p:spPr>
        <p:txBody>
          <a:bodyPr/>
          <a:lstStyle/>
          <a:p>
            <a:pPr lvl="0"/>
            <a:endParaRPr lang="pl-PL" sz="2000" dirty="0" smtClean="0"/>
          </a:p>
          <a:p>
            <a:pPr lvl="0"/>
            <a:r>
              <a:rPr lang="pl-PL" dirty="0" smtClean="0"/>
              <a:t>ustawienie </a:t>
            </a:r>
            <a:r>
              <a:rPr lang="pl-PL" dirty="0"/>
              <a:t>ławek w sali </a:t>
            </a:r>
            <a:r>
              <a:rPr lang="pl-PL" dirty="0" smtClean="0"/>
              <a:t>- </a:t>
            </a:r>
            <a:r>
              <a:rPr lang="pl-PL" dirty="0"/>
              <a:t>wpływ na komunikację między uczniami </a:t>
            </a:r>
            <a:r>
              <a:rPr lang="pl-PL" dirty="0" smtClean="0"/>
              <a:t>i </a:t>
            </a:r>
            <a:r>
              <a:rPr lang="pl-PL" dirty="0"/>
              <a:t>nauczycielem, aktywność uczniów;</a:t>
            </a:r>
          </a:p>
          <a:p>
            <a:pPr lvl="0"/>
            <a:r>
              <a:rPr lang="pl-PL" dirty="0" smtClean="0"/>
              <a:t>wybór </a:t>
            </a:r>
            <a:r>
              <a:rPr lang="pl-PL" dirty="0"/>
              <a:t>miejsca przez ucznia - dziecko wybiera spośród propozycji przedstawionych przez </a:t>
            </a:r>
            <a:r>
              <a:rPr lang="pl-PL" dirty="0" smtClean="0"/>
              <a:t>nauczyciela; </a:t>
            </a:r>
          </a:p>
          <a:p>
            <a:r>
              <a:rPr lang="pl-PL" dirty="0" smtClean="0"/>
              <a:t>aranżacja sali; </a:t>
            </a:r>
          </a:p>
          <a:p>
            <a:r>
              <a:rPr lang="pl-PL" dirty="0" smtClean="0"/>
              <a:t>kąciki tematyczne - rozwijanie  zainteresowań;</a:t>
            </a:r>
            <a:endParaRPr lang="pl-PL" dirty="0"/>
          </a:p>
          <a:p>
            <a:r>
              <a:rPr lang="pl-PL" dirty="0" smtClean="0"/>
              <a:t>dekoracje - docenienie - poczucie </a:t>
            </a:r>
            <a:r>
              <a:rPr lang="pl-PL" dirty="0"/>
              <a:t>sprawstwa, </a:t>
            </a:r>
            <a:r>
              <a:rPr lang="pl-PL" dirty="0" smtClean="0"/>
              <a:t>sukces.</a:t>
            </a:r>
            <a:endParaRPr lang="pl-PL" dirty="0"/>
          </a:p>
          <a:p>
            <a:pPr lvl="0" algn="ctr">
              <a:buNone/>
            </a:pP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423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648405"/>
          </a:xfrm>
        </p:spPr>
        <p:txBody>
          <a:bodyPr/>
          <a:lstStyle/>
          <a:p>
            <a:r>
              <a:rPr lang="pl-PL" dirty="0" smtClean="0"/>
              <a:t>identyfikuje </a:t>
            </a:r>
            <a:r>
              <a:rPr lang="pl-PL" dirty="0"/>
              <a:t>czynniki związane z organizacją pracy szkoły, które sprzyjają procesom uczenia </a:t>
            </a:r>
            <a:r>
              <a:rPr lang="pl-PL" dirty="0" smtClean="0"/>
              <a:t>się;</a:t>
            </a:r>
          </a:p>
          <a:p>
            <a:r>
              <a:rPr lang="pl-PL" dirty="0" smtClean="0"/>
              <a:t>wskazuje </a:t>
            </a:r>
            <a:r>
              <a:rPr lang="pl-PL" dirty="0"/>
              <a:t>związek procesu uczenia się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kształtowaniem kompetencji kluczowych </a:t>
            </a:r>
            <a:r>
              <a:rPr lang="pl-PL" dirty="0" smtClean="0"/>
              <a:t>uczniów;</a:t>
            </a:r>
          </a:p>
          <a:p>
            <a:r>
              <a:rPr lang="pl-PL" dirty="0" smtClean="0"/>
              <a:t>łączy </a:t>
            </a:r>
            <a:r>
              <a:rPr lang="pl-PL" dirty="0"/>
              <a:t>wiedzę na temat uczenia się z wiedzą dotyczącą procesowego wspomagania szkół. </a:t>
            </a:r>
          </a:p>
        </p:txBody>
      </p:sp>
    </p:spTree>
    <p:extLst>
      <p:ext uri="{BB962C8B-B14F-4D97-AF65-F5344CB8AC3E}">
        <p14:creationId xmlns:p14="http://schemas.microsoft.com/office/powerpoint/2010/main" xmlns="" val="33556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648405"/>
          </a:xfrm>
        </p:spPr>
        <p:txBody>
          <a:bodyPr/>
          <a:lstStyle/>
          <a:p>
            <a:r>
              <a:rPr lang="pl-PL" dirty="0" smtClean="0"/>
              <a:t>Przebieg procesu uczenia </a:t>
            </a:r>
            <a:r>
              <a:rPr lang="pl-PL" dirty="0" smtClean="0"/>
              <a:t>się;</a:t>
            </a:r>
          </a:p>
          <a:p>
            <a:r>
              <a:rPr lang="pl-PL" dirty="0" smtClean="0"/>
              <a:t>Czynniki wpływające na proces uczenia </a:t>
            </a:r>
            <a:r>
              <a:rPr lang="pl-PL" dirty="0" smtClean="0"/>
              <a:t>się;</a:t>
            </a:r>
          </a:p>
          <a:p>
            <a:r>
              <a:rPr lang="pl-PL" dirty="0" smtClean="0"/>
              <a:t>Środowiska edukacyjne sprzyjające uczeniu </a:t>
            </a:r>
            <a:r>
              <a:rPr lang="pl-PL" dirty="0" smtClean="0"/>
              <a:t>się;</a:t>
            </a:r>
          </a:p>
          <a:p>
            <a:r>
              <a:rPr lang="pl-PL" dirty="0" smtClean="0"/>
              <a:t>Proces uczenia się drogą do kształtowania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rozwijania kompetencji kluczowych </a:t>
            </a:r>
            <a:r>
              <a:rPr lang="pl-PL" dirty="0" smtClean="0"/>
              <a:t>uczniów.</a:t>
            </a:r>
            <a:endParaRPr lang="pl-PL" dirty="0"/>
          </a:p>
        </p:txBody>
      </p:sp>
      <p:sp>
        <p:nvSpPr>
          <p:cNvPr id="4" name="Shape 76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1124744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556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l-PL" dirty="0" smtClean="0"/>
              <a:t>Uczyć się, nauczać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Uczyć się </a:t>
            </a:r>
          </a:p>
          <a:p>
            <a:pPr algn="just"/>
            <a:r>
              <a:rPr lang="pl-PL" dirty="0" smtClean="0"/>
              <a:t>przyswajać </a:t>
            </a:r>
            <a:r>
              <a:rPr lang="pl-PL" dirty="0"/>
              <a:t>sobie pewien zasób wiedzy, zdobywać jakąś </a:t>
            </a:r>
            <a:r>
              <a:rPr lang="pl-PL" dirty="0" smtClean="0"/>
              <a:t>umiejętność;</a:t>
            </a:r>
            <a:endParaRPr lang="pl-PL" dirty="0"/>
          </a:p>
          <a:p>
            <a:pPr algn="just"/>
            <a:r>
              <a:rPr lang="pl-PL" dirty="0" smtClean="0"/>
              <a:t>wdrażać </a:t>
            </a:r>
            <a:r>
              <a:rPr lang="pl-PL" dirty="0"/>
              <a:t>się do czegoś, biorąc przykład z kogoś lub czegoś, </a:t>
            </a:r>
            <a:r>
              <a:rPr lang="pl-PL" dirty="0" smtClean="0"/>
              <a:t>wyciągając wnioski </a:t>
            </a:r>
            <a:r>
              <a:rPr lang="pl-PL" dirty="0"/>
              <a:t>z </a:t>
            </a:r>
            <a:r>
              <a:rPr lang="pl-PL" dirty="0" smtClean="0"/>
              <a:t>doświadczeń.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endParaRPr lang="pl-PL" sz="1400" dirty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Słownik języka polskiego PWN </a:t>
            </a:r>
            <a:r>
              <a:rPr lang="pl-PL" sz="1400" dirty="0"/>
              <a:t>– </a:t>
            </a:r>
            <a:r>
              <a:rPr lang="pl-PL" sz="1400" dirty="0">
                <a:hlinkClick r:id="rId2"/>
              </a:rPr>
              <a:t>https://</a:t>
            </a:r>
            <a:r>
              <a:rPr lang="pl-PL" sz="1400" dirty="0" smtClean="0">
                <a:hlinkClick r:id="rId2"/>
              </a:rPr>
              <a:t>sjp.pwn.pl/sjp/uczyc-sie;2532020.html</a:t>
            </a:r>
            <a:r>
              <a:rPr lang="pl-PL" sz="1400" dirty="0" smtClean="0"/>
              <a:t> 09.07.2018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14536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Uczyć się, nauczać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Nauczać, nauczyć 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ucząc</a:t>
            </a:r>
            <a:r>
              <a:rPr lang="pl-PL" dirty="0"/>
              <a:t>, przekazać komuś pewien zasób </a:t>
            </a:r>
            <a:r>
              <a:rPr lang="pl-PL" dirty="0" smtClean="0"/>
              <a:t>wiedzy;</a:t>
            </a:r>
          </a:p>
          <a:p>
            <a:pPr algn="just"/>
            <a:r>
              <a:rPr lang="pl-PL" dirty="0" smtClean="0"/>
              <a:t>wpłynąć </a:t>
            </a:r>
            <a:r>
              <a:rPr lang="pl-PL" dirty="0"/>
              <a:t>na czyjś sposób myślenia, </a:t>
            </a:r>
            <a:r>
              <a:rPr lang="pl-PL" dirty="0" smtClean="0"/>
              <a:t>postępowania. </a:t>
            </a:r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   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Słownik języka polskiego PWN </a:t>
            </a:r>
            <a:r>
              <a:rPr lang="pl-PL" sz="1400" dirty="0"/>
              <a:t>– </a:t>
            </a:r>
            <a:r>
              <a:rPr lang="pl-PL" sz="1400" dirty="0">
                <a:hlinkClick r:id="rId2"/>
              </a:rPr>
              <a:t>https://</a:t>
            </a:r>
            <a:r>
              <a:rPr lang="pl-PL" sz="1400" dirty="0" smtClean="0">
                <a:hlinkClick r:id="rId2"/>
              </a:rPr>
              <a:t>sjp.pwn.pl/szukaj/naucza%C4%87.html</a:t>
            </a:r>
            <a:r>
              <a:rPr lang="pl-PL" sz="1400" dirty="0" smtClean="0"/>
              <a:t> 09.07.2018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42444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pl-PL" dirty="0"/>
              <a:t>Przebieg procesu uczenia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Etapy procesu uczenia się: od nieświadomej niekompetencji do nieświadomej </a:t>
            </a:r>
            <a:r>
              <a:rPr lang="pl-PL" b="1" dirty="0" smtClean="0"/>
              <a:t>kompetencji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dirty="0" smtClean="0"/>
              <a:t>Model </a:t>
            </a:r>
            <a:r>
              <a:rPr lang="pl-PL" b="1" dirty="0" smtClean="0"/>
              <a:t> </a:t>
            </a:r>
            <a:r>
              <a:rPr lang="pl-PL" b="1" i="1" dirty="0" smtClean="0"/>
              <a:t>Cztery </a:t>
            </a:r>
            <a:r>
              <a:rPr lang="pl-PL" b="1" i="1" dirty="0"/>
              <a:t>fazy kompetencji </a:t>
            </a:r>
            <a:r>
              <a:rPr lang="pl-PL" i="1" dirty="0" smtClean="0"/>
              <a:t>został </a:t>
            </a:r>
            <a:r>
              <a:rPr lang="pl-PL" dirty="0" smtClean="0"/>
              <a:t>opisany przez pracownika Gordon </a:t>
            </a:r>
            <a:r>
              <a:rPr lang="pl-PL" dirty="0"/>
              <a:t>Training International, Noela </a:t>
            </a:r>
            <a:r>
              <a:rPr lang="pl-PL" dirty="0" err="1"/>
              <a:t>Burcha</a:t>
            </a:r>
            <a:r>
              <a:rPr lang="pl-PL" dirty="0"/>
              <a:t> w 1970 </a:t>
            </a:r>
            <a:r>
              <a:rPr lang="pl-PL" dirty="0" smtClean="0"/>
              <a:t>r.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Model </a:t>
            </a:r>
            <a:r>
              <a:rPr lang="pl-PL" dirty="0" err="1"/>
              <a:t>Burcha</a:t>
            </a:r>
            <a:r>
              <a:rPr lang="pl-PL" dirty="0"/>
              <a:t> obrazował etapowy proces nauczania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przyswajania wiedzy oraz umiejętności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1400" dirty="0" smtClean="0"/>
              <a:t>Encyklopedia  </a:t>
            </a:r>
            <a:r>
              <a:rPr lang="pl-PL" sz="1400" dirty="0" err="1" smtClean="0"/>
              <a:t>Governica</a:t>
            </a:r>
            <a:r>
              <a:rPr lang="pl-PL" sz="1400" dirty="0" smtClean="0"/>
              <a:t> . Zarządzanie </a:t>
            </a:r>
            <a:r>
              <a:rPr lang="pl-PL" sz="1400" dirty="0"/>
              <a:t>zasobami </a:t>
            </a:r>
            <a:r>
              <a:rPr lang="pl-PL" sz="1400" dirty="0" smtClean="0"/>
              <a:t>ludzkimi. </a:t>
            </a:r>
            <a:r>
              <a:rPr lang="pl-PL" sz="1400" dirty="0" smtClean="0">
                <a:hlinkClick r:id="rId2"/>
              </a:rPr>
              <a:t>https</a:t>
            </a:r>
            <a:r>
              <a:rPr lang="pl-PL" sz="1400" dirty="0">
                <a:hlinkClick r:id="rId2"/>
              </a:rPr>
              <a:t>://</a:t>
            </a:r>
            <a:r>
              <a:rPr lang="pl-PL" sz="1400" dirty="0" smtClean="0">
                <a:hlinkClick r:id="rId2"/>
              </a:rPr>
              <a:t>www.governica.com/Cztery_fazy_kompetencji</a:t>
            </a:r>
            <a:r>
              <a:rPr lang="pl-PL" sz="1400" dirty="0" smtClean="0"/>
              <a:t>  </a:t>
            </a:r>
            <a:r>
              <a:rPr lang="pl-PL" sz="1400" dirty="0" smtClean="0">
                <a:solidFill>
                  <a:srgbClr val="083F8A"/>
                </a:solidFill>
              </a:rPr>
              <a:t>9.07.2018</a:t>
            </a:r>
            <a:endParaRPr lang="pl-PL" sz="1400" dirty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endParaRPr lang="pl-PL" sz="26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0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/>
              <a:t>Przebieg procesu uczenia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/>
              <a:t>Nieświadoma </a:t>
            </a:r>
            <a:r>
              <a:rPr lang="pl-PL" sz="2400" b="1" dirty="0"/>
              <a:t>niekompetencja - </a:t>
            </a:r>
            <a:r>
              <a:rPr lang="pl-PL" sz="2400" dirty="0"/>
              <a:t>jednostka w tej fazie nie rozumie lub nie </a:t>
            </a:r>
            <a:r>
              <a:rPr lang="pl-PL" sz="2400" dirty="0" smtClean="0"/>
              <a:t>wie, </a:t>
            </a:r>
            <a:r>
              <a:rPr lang="pl-PL" sz="2400" dirty="0"/>
              <a:t>jak coś zrobić i nie potrafi ponadto rozpoznać swoich braków. Niektóre osoby mogą nawet na tym etapie podważać przydatność umiejętności. W tej fazie to sama jednostka musi uznać, iż jest w danej dziedzinie niekompetentna i sama uznać wartość nabycia nowych umiejętności. Jest to warunek konieczny przed przejściem do następnego etapu. </a:t>
            </a:r>
            <a:r>
              <a:rPr lang="pl-PL" sz="2400" dirty="0" smtClean="0"/>
              <a:t>Czas, </a:t>
            </a:r>
            <a:r>
              <a:rPr lang="pl-PL" sz="2400" dirty="0"/>
              <a:t>w jakim jednostka pozostanie na tym etapie zależy tylko od wewnętrznych bodźców motywacyjnych do nauki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r>
              <a:rPr lang="pl-PL" sz="1400" dirty="0" smtClean="0"/>
              <a:t>Encyklopedia  </a:t>
            </a:r>
            <a:r>
              <a:rPr lang="pl-PL" sz="1400" dirty="0" err="1"/>
              <a:t>Governica</a:t>
            </a:r>
            <a:r>
              <a:rPr lang="pl-PL" sz="1400" dirty="0"/>
              <a:t> . Zarządzanie zasobami ludzkimi. https://www.governica.com/Cztery_fazy_kompetencji  9.07.2018</a:t>
            </a:r>
          </a:p>
          <a:p>
            <a:pPr marL="0" indent="0">
              <a:buNone/>
            </a:pPr>
            <a:endParaRPr lang="pl-PL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3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/>
              <a:t>Przebieg procesu uczenia </a:t>
            </a:r>
            <a:r>
              <a:rPr lang="pl-PL" dirty="0" smtClean="0"/>
              <a:t>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Świadoma </a:t>
            </a:r>
            <a:r>
              <a:rPr lang="pl-PL" b="1" dirty="0"/>
              <a:t>kompetencja - </a:t>
            </a:r>
            <a:r>
              <a:rPr lang="pl-PL" dirty="0"/>
              <a:t>jednostka rozumie pewne procesy oraz potrafi korzystać z nabytych umiejętności. Jednak wykorzystanie umiejętności i wiedzy wymaga koncentracji. W pewnych przypadkach proces może rozłożyć się na kilka etapów, gdy wymaga dużego skupienia </a:t>
            </a:r>
            <a:r>
              <a:rPr lang="pl-PL" dirty="0" smtClean="0"/>
              <a:t>w </a:t>
            </a:r>
            <a:r>
              <a:rPr lang="pl-PL" dirty="0"/>
              <a:t>wykorzystaniu konkretnej umiejętności.</a:t>
            </a:r>
          </a:p>
          <a:p>
            <a:pPr marL="0" indent="0" algn="r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Encyklopedia  </a:t>
            </a:r>
            <a:r>
              <a:rPr lang="pl-PL" sz="1400" dirty="0" err="1"/>
              <a:t>Governica</a:t>
            </a:r>
            <a:r>
              <a:rPr lang="pl-PL" sz="1400" dirty="0"/>
              <a:t> . Zarządzanie zasobami ludzkimi. https://www.governica.com/Cztery_fazy_kompetencji  9.07.2018</a:t>
            </a:r>
          </a:p>
          <a:p>
            <a:pPr marL="0" indent="0">
              <a:buNone/>
            </a:pPr>
            <a:endParaRPr lang="pl-PL" sz="130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3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1138</Words>
  <Application>Microsoft Office PowerPoint</Application>
  <PresentationFormat>Pokaz na ekranie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Moduł III</vt:lpstr>
      <vt:lpstr>Cele (Uczestnik szkolenia): </vt:lpstr>
      <vt:lpstr>Cele (Uczestnik szkolenia): </vt:lpstr>
      <vt:lpstr>Struktura spotkania MODUŁ III</vt:lpstr>
      <vt:lpstr>Uczyć się, nauczać</vt:lpstr>
      <vt:lpstr>Uczyć się, nauczać</vt:lpstr>
      <vt:lpstr>Przebieg procesu uczenia się</vt:lpstr>
      <vt:lpstr>Przebieg procesu uczenia się</vt:lpstr>
      <vt:lpstr>Przebieg procesu uczenia się</vt:lpstr>
      <vt:lpstr>Przebieg procesu uczenia się</vt:lpstr>
      <vt:lpstr>Przebieg procesu uczenia się</vt:lpstr>
      <vt:lpstr>Przebieg procesu uczenia się</vt:lpstr>
      <vt:lpstr>Przebieg procesu uczenia się</vt:lpstr>
      <vt:lpstr>Przebieg procesu uczenia się</vt:lpstr>
      <vt:lpstr>Taksonomia Blooma </vt:lpstr>
      <vt:lpstr>Taksonomia Blooma </vt:lpstr>
      <vt:lpstr>Taksonomia Blooma </vt:lpstr>
      <vt:lpstr>Taksonomia celów nauczania wg B. Niemierki</vt:lpstr>
      <vt:lpstr>Proces uczenia się </vt:lpstr>
      <vt:lpstr> Podmiot  </vt:lpstr>
      <vt:lpstr>Podmiot</vt:lpstr>
      <vt:lpstr>Podmiot</vt:lpstr>
      <vt:lpstr>Cykl Kolba</vt:lpstr>
      <vt:lpstr>Strategie stosowane na zajęciach</vt:lpstr>
      <vt:lpstr>Metody pracy nauczyciela</vt:lpstr>
      <vt:lpstr>Indywidualizacja nauczania</vt:lpstr>
      <vt:lpstr>Przestrzeń edukacyjna a podstawa programowa</vt:lpstr>
      <vt:lpstr>Organizacja przestrzeni edukacyjnej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73</cp:revision>
  <dcterms:created xsi:type="dcterms:W3CDTF">2018-05-05T08:26:16Z</dcterms:created>
  <dcterms:modified xsi:type="dcterms:W3CDTF">2019-03-14T10:40:05Z</dcterms:modified>
</cp:coreProperties>
</file>