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heme/themeOverride7.xml" ContentType="application/vnd.openxmlformats-officedocument.themeOverride+xml"/>
  <Override PartName="/ppt/diagrams/colors1.xml" ContentType="application/vnd.openxmlformats-officedocument.drawingml.diagramColors+xml"/>
  <Override PartName="/ppt/theme/themeOverride12.xml" ContentType="application/vnd.openxmlformats-officedocument.themeOverride+xml"/>
  <Override PartName="/ppt/diagrams/drawing2.xml" ContentType="application/vnd.ms-office.drawingml.diagramDrawing+xml"/>
  <Override PartName="/ppt/theme/themeOverride21.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heme/themeOverride19.xml" ContentType="application/vnd.openxmlformats-officedocument.themeOverride+xml"/>
  <Override PartName="/ppt/theme/themeOverride17.xml" ContentType="application/vnd.openxmlformats-officedocument.themeOverride+xml"/>
  <Override PartName="/ppt/diagrams/layout1.xml" ContentType="application/vnd.openxmlformats-officedocument.drawingml.diagramLayout+xml"/>
  <Override PartName="/ppt/theme/themeOverride15.xml" ContentType="application/vnd.openxmlformats-officedocument.themeOverride+xml"/>
  <Override PartName="/ppt/diagrams/data2.xml" ContentType="application/vnd.openxmlformats-officedocument.drawingml.diagramData+xml"/>
  <Override PartName="/ppt/theme/themeOverride24.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Override9.xml" ContentType="application/vnd.openxmlformats-officedocument.themeOverride+xml"/>
  <Override PartName="/ppt/diagrams/data1.xml" ContentType="application/vnd.openxmlformats-officedocument.drawingml.diagramData+xml"/>
  <Override PartName="/ppt/theme/themeOverride13.xml" ContentType="application/vnd.openxmlformats-officedocument.themeOverride+xml"/>
  <Override PartName="/ppt/theme/themeOverride14.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diagrams/colors2.xml" ContentType="application/vnd.openxmlformats-officedocument.drawingml.diagramColors+xml"/>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2.xml" ContentType="application/vnd.openxmlformats-officedocument.drawingml.diagramLayout+xml"/>
  <Override PartName="/ppt/theme/themeOverride18.xml" ContentType="application/vnd.openxmlformats-officedocument.themeOverride+xml"/>
  <Override PartName="/ppt/theme/themeOverride27.xml" ContentType="application/vnd.openxmlformats-officedocument.themeOverride+xml"/>
  <Override PartName="/ppt/theme/themeOverride16.xml" ContentType="application/vnd.openxmlformats-officedocument.themeOverride+xml"/>
  <Override PartName="/ppt/theme/themeOverride25.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9"/>
  </p:notesMasterIdLst>
  <p:sldIdLst>
    <p:sldId id="256" r:id="rId2"/>
    <p:sldId id="257" r:id="rId3"/>
    <p:sldId id="293" r:id="rId4"/>
    <p:sldId id="265" r:id="rId5"/>
    <p:sldId id="284" r:id="rId6"/>
    <p:sldId id="286" r:id="rId7"/>
    <p:sldId id="288" r:id="rId8"/>
    <p:sldId id="290" r:id="rId9"/>
    <p:sldId id="260" r:id="rId10"/>
    <p:sldId id="261" r:id="rId11"/>
    <p:sldId id="266" r:id="rId12"/>
    <p:sldId id="267" r:id="rId13"/>
    <p:sldId id="268" r:id="rId14"/>
    <p:sldId id="269" r:id="rId15"/>
    <p:sldId id="271" r:id="rId16"/>
    <p:sldId id="282" r:id="rId17"/>
    <p:sldId id="264" r:id="rId18"/>
    <p:sldId id="274" r:id="rId19"/>
    <p:sldId id="275" r:id="rId20"/>
    <p:sldId id="276" r:id="rId21"/>
    <p:sldId id="280" r:id="rId22"/>
    <p:sldId id="277" r:id="rId23"/>
    <p:sldId id="278" r:id="rId24"/>
    <p:sldId id="279" r:id="rId25"/>
    <p:sldId id="281" r:id="rId26"/>
    <p:sldId id="272" r:id="rId27"/>
    <p:sldId id="291"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83F8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94660"/>
  </p:normalViewPr>
  <p:slideViewPr>
    <p:cSldViewPr>
      <p:cViewPr>
        <p:scale>
          <a:sx n="74" d="100"/>
          <a:sy n="74" d="100"/>
        </p:scale>
        <p:origin x="-94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A88C2F-A740-45EC-B31D-FF8E4993E4DC}" type="doc">
      <dgm:prSet loTypeId="urn:microsoft.com/office/officeart/2005/8/layout/process1" loCatId="process" qsTypeId="urn:microsoft.com/office/officeart/2005/8/quickstyle/simple1" qsCatId="simple" csTypeId="urn:microsoft.com/office/officeart/2005/8/colors/accent1_2" csCatId="accent1" phldr="1"/>
      <dgm:spPr/>
    </dgm:pt>
    <dgm:pt modelId="{404F4A89-7A03-45FB-89A8-AECEEA8BC21B}">
      <dgm:prSet phldrT="[Tekst]"/>
      <dgm:spPr/>
      <dgm:t>
        <a:bodyPr/>
        <a:lstStyle/>
        <a:p>
          <a:r>
            <a:rPr lang="pl-PL" dirty="0" smtClean="0"/>
            <a:t>Nieświadoma niekompetencja</a:t>
          </a:r>
          <a:endParaRPr lang="pl-PL" dirty="0"/>
        </a:p>
      </dgm:t>
    </dgm:pt>
    <dgm:pt modelId="{1970D3E6-5762-42B7-B07B-D76C5189590C}" type="parTrans" cxnId="{89F14877-662D-427B-AC8F-A70B1C8EB523}">
      <dgm:prSet/>
      <dgm:spPr/>
      <dgm:t>
        <a:bodyPr/>
        <a:lstStyle/>
        <a:p>
          <a:endParaRPr lang="pl-PL"/>
        </a:p>
      </dgm:t>
    </dgm:pt>
    <dgm:pt modelId="{492755C7-C6FE-4087-810F-9C7B63F3389A}" type="sibTrans" cxnId="{89F14877-662D-427B-AC8F-A70B1C8EB523}">
      <dgm:prSet/>
      <dgm:spPr/>
      <dgm:t>
        <a:bodyPr/>
        <a:lstStyle/>
        <a:p>
          <a:endParaRPr lang="pl-PL"/>
        </a:p>
      </dgm:t>
    </dgm:pt>
    <dgm:pt modelId="{FA7492DD-1F44-4599-81EA-D5595BA821BE}">
      <dgm:prSet phldrT="[Tekst]"/>
      <dgm:spPr/>
      <dgm:t>
        <a:bodyPr/>
        <a:lstStyle/>
        <a:p>
          <a:r>
            <a:rPr lang="pl-PL" dirty="0" smtClean="0"/>
            <a:t>Świadoma niekompetencja </a:t>
          </a:r>
          <a:endParaRPr lang="pl-PL" dirty="0"/>
        </a:p>
      </dgm:t>
    </dgm:pt>
    <dgm:pt modelId="{B4BB7E68-0032-421A-9A2F-C56AA910F608}" type="parTrans" cxnId="{D8E2F809-51DD-4161-8356-059206102B44}">
      <dgm:prSet/>
      <dgm:spPr/>
      <dgm:t>
        <a:bodyPr/>
        <a:lstStyle/>
        <a:p>
          <a:endParaRPr lang="pl-PL"/>
        </a:p>
      </dgm:t>
    </dgm:pt>
    <dgm:pt modelId="{ED3D7EB6-D465-4F2C-9C83-5FB1E44A59B5}" type="sibTrans" cxnId="{D8E2F809-51DD-4161-8356-059206102B44}">
      <dgm:prSet/>
      <dgm:spPr/>
      <dgm:t>
        <a:bodyPr/>
        <a:lstStyle/>
        <a:p>
          <a:endParaRPr lang="pl-PL"/>
        </a:p>
      </dgm:t>
    </dgm:pt>
    <dgm:pt modelId="{923E09F8-7DAC-4926-AE72-552FA94449FA}">
      <dgm:prSet phldrT="[Tekst]"/>
      <dgm:spPr/>
      <dgm:t>
        <a:bodyPr/>
        <a:lstStyle/>
        <a:p>
          <a:r>
            <a:rPr lang="pl-PL" dirty="0" smtClean="0"/>
            <a:t>Świadoma kompetencja</a:t>
          </a:r>
          <a:endParaRPr lang="pl-PL" dirty="0"/>
        </a:p>
      </dgm:t>
    </dgm:pt>
    <dgm:pt modelId="{A6715C7D-9E34-42B9-8257-1023304AED58}" type="parTrans" cxnId="{D49DE76A-7ED9-43CE-98E1-A6A36B2E7EBE}">
      <dgm:prSet/>
      <dgm:spPr/>
      <dgm:t>
        <a:bodyPr/>
        <a:lstStyle/>
        <a:p>
          <a:endParaRPr lang="pl-PL"/>
        </a:p>
      </dgm:t>
    </dgm:pt>
    <dgm:pt modelId="{0A678AF2-E2BC-40EF-9259-647A12E7C45A}" type="sibTrans" cxnId="{D49DE76A-7ED9-43CE-98E1-A6A36B2E7EBE}">
      <dgm:prSet/>
      <dgm:spPr/>
      <dgm:t>
        <a:bodyPr/>
        <a:lstStyle/>
        <a:p>
          <a:endParaRPr lang="pl-PL"/>
        </a:p>
      </dgm:t>
    </dgm:pt>
    <dgm:pt modelId="{B4A97629-0507-426E-B57C-20D501B616DB}">
      <dgm:prSet/>
      <dgm:spPr/>
      <dgm:t>
        <a:bodyPr/>
        <a:lstStyle/>
        <a:p>
          <a:r>
            <a:rPr lang="pl-PL" dirty="0" smtClean="0"/>
            <a:t>Nieświadoma kompetencja</a:t>
          </a:r>
          <a:endParaRPr lang="pl-PL" dirty="0"/>
        </a:p>
      </dgm:t>
    </dgm:pt>
    <dgm:pt modelId="{94399071-A8AA-4FEA-9F40-FD75928FCECC}" type="parTrans" cxnId="{F028986C-452B-49D6-9BAB-106C6B534023}">
      <dgm:prSet/>
      <dgm:spPr/>
      <dgm:t>
        <a:bodyPr/>
        <a:lstStyle/>
        <a:p>
          <a:endParaRPr lang="pl-PL"/>
        </a:p>
      </dgm:t>
    </dgm:pt>
    <dgm:pt modelId="{56781AD7-93E8-4BAD-922F-9FAD87C28213}" type="sibTrans" cxnId="{F028986C-452B-49D6-9BAB-106C6B534023}">
      <dgm:prSet/>
      <dgm:spPr/>
      <dgm:t>
        <a:bodyPr/>
        <a:lstStyle/>
        <a:p>
          <a:endParaRPr lang="pl-PL"/>
        </a:p>
      </dgm:t>
    </dgm:pt>
    <dgm:pt modelId="{080C23B0-55C3-4628-9171-968F885B2A9A}" type="pres">
      <dgm:prSet presAssocID="{F3A88C2F-A740-45EC-B31D-FF8E4993E4DC}" presName="Name0" presStyleCnt="0">
        <dgm:presLayoutVars>
          <dgm:dir/>
          <dgm:resizeHandles val="exact"/>
        </dgm:presLayoutVars>
      </dgm:prSet>
      <dgm:spPr/>
    </dgm:pt>
    <dgm:pt modelId="{1B6FF1D2-7AC0-4AB2-9573-45F2CBD51F86}" type="pres">
      <dgm:prSet presAssocID="{404F4A89-7A03-45FB-89A8-AECEEA8BC21B}" presName="node" presStyleLbl="node1" presStyleIdx="0" presStyleCnt="4">
        <dgm:presLayoutVars>
          <dgm:bulletEnabled val="1"/>
        </dgm:presLayoutVars>
      </dgm:prSet>
      <dgm:spPr/>
      <dgm:t>
        <a:bodyPr/>
        <a:lstStyle/>
        <a:p>
          <a:endParaRPr lang="pl-PL"/>
        </a:p>
      </dgm:t>
    </dgm:pt>
    <dgm:pt modelId="{7333288F-262B-462B-B9AD-5D34A7E5CAF4}" type="pres">
      <dgm:prSet presAssocID="{492755C7-C6FE-4087-810F-9C7B63F3389A}" presName="sibTrans" presStyleLbl="sibTrans2D1" presStyleIdx="0" presStyleCnt="3"/>
      <dgm:spPr/>
      <dgm:t>
        <a:bodyPr/>
        <a:lstStyle/>
        <a:p>
          <a:endParaRPr lang="pl-PL"/>
        </a:p>
      </dgm:t>
    </dgm:pt>
    <dgm:pt modelId="{C1234612-7F90-4B74-AE07-E73D2D6F3A92}" type="pres">
      <dgm:prSet presAssocID="{492755C7-C6FE-4087-810F-9C7B63F3389A}" presName="connectorText" presStyleLbl="sibTrans2D1" presStyleIdx="0" presStyleCnt="3"/>
      <dgm:spPr/>
      <dgm:t>
        <a:bodyPr/>
        <a:lstStyle/>
        <a:p>
          <a:endParaRPr lang="pl-PL"/>
        </a:p>
      </dgm:t>
    </dgm:pt>
    <dgm:pt modelId="{75AF5A52-619A-42A4-AF3D-3EE9F6481DD6}" type="pres">
      <dgm:prSet presAssocID="{FA7492DD-1F44-4599-81EA-D5595BA821BE}" presName="node" presStyleLbl="node1" presStyleIdx="1" presStyleCnt="4">
        <dgm:presLayoutVars>
          <dgm:bulletEnabled val="1"/>
        </dgm:presLayoutVars>
      </dgm:prSet>
      <dgm:spPr/>
      <dgm:t>
        <a:bodyPr/>
        <a:lstStyle/>
        <a:p>
          <a:endParaRPr lang="pl-PL"/>
        </a:p>
      </dgm:t>
    </dgm:pt>
    <dgm:pt modelId="{B755D5D8-DA94-4DA3-95F3-F7BC653780EF}" type="pres">
      <dgm:prSet presAssocID="{ED3D7EB6-D465-4F2C-9C83-5FB1E44A59B5}" presName="sibTrans" presStyleLbl="sibTrans2D1" presStyleIdx="1" presStyleCnt="3"/>
      <dgm:spPr/>
      <dgm:t>
        <a:bodyPr/>
        <a:lstStyle/>
        <a:p>
          <a:endParaRPr lang="pl-PL"/>
        </a:p>
      </dgm:t>
    </dgm:pt>
    <dgm:pt modelId="{435D1682-29E9-4530-B98B-45FFF755B5C7}" type="pres">
      <dgm:prSet presAssocID="{ED3D7EB6-D465-4F2C-9C83-5FB1E44A59B5}" presName="connectorText" presStyleLbl="sibTrans2D1" presStyleIdx="1" presStyleCnt="3"/>
      <dgm:spPr/>
      <dgm:t>
        <a:bodyPr/>
        <a:lstStyle/>
        <a:p>
          <a:endParaRPr lang="pl-PL"/>
        </a:p>
      </dgm:t>
    </dgm:pt>
    <dgm:pt modelId="{BB746BAF-ED39-4C45-9C1B-858F5A2337FB}" type="pres">
      <dgm:prSet presAssocID="{923E09F8-7DAC-4926-AE72-552FA94449FA}" presName="node" presStyleLbl="node1" presStyleIdx="2" presStyleCnt="4">
        <dgm:presLayoutVars>
          <dgm:bulletEnabled val="1"/>
        </dgm:presLayoutVars>
      </dgm:prSet>
      <dgm:spPr/>
      <dgm:t>
        <a:bodyPr/>
        <a:lstStyle/>
        <a:p>
          <a:endParaRPr lang="pl-PL"/>
        </a:p>
      </dgm:t>
    </dgm:pt>
    <dgm:pt modelId="{9B9DD463-05CF-4F30-AA1F-84A11EB2EEE7}" type="pres">
      <dgm:prSet presAssocID="{0A678AF2-E2BC-40EF-9259-647A12E7C45A}" presName="sibTrans" presStyleLbl="sibTrans2D1" presStyleIdx="2" presStyleCnt="3"/>
      <dgm:spPr/>
      <dgm:t>
        <a:bodyPr/>
        <a:lstStyle/>
        <a:p>
          <a:endParaRPr lang="pl-PL"/>
        </a:p>
      </dgm:t>
    </dgm:pt>
    <dgm:pt modelId="{D5D510B2-058D-453A-A0BE-63A91689CC7B}" type="pres">
      <dgm:prSet presAssocID="{0A678AF2-E2BC-40EF-9259-647A12E7C45A}" presName="connectorText" presStyleLbl="sibTrans2D1" presStyleIdx="2" presStyleCnt="3"/>
      <dgm:spPr/>
      <dgm:t>
        <a:bodyPr/>
        <a:lstStyle/>
        <a:p>
          <a:endParaRPr lang="pl-PL"/>
        </a:p>
      </dgm:t>
    </dgm:pt>
    <dgm:pt modelId="{0749FB31-23AA-4639-AA18-40DB96CE6151}" type="pres">
      <dgm:prSet presAssocID="{B4A97629-0507-426E-B57C-20D501B616DB}" presName="node" presStyleLbl="node1" presStyleIdx="3" presStyleCnt="4">
        <dgm:presLayoutVars>
          <dgm:bulletEnabled val="1"/>
        </dgm:presLayoutVars>
      </dgm:prSet>
      <dgm:spPr/>
      <dgm:t>
        <a:bodyPr/>
        <a:lstStyle/>
        <a:p>
          <a:endParaRPr lang="pl-PL"/>
        </a:p>
      </dgm:t>
    </dgm:pt>
  </dgm:ptLst>
  <dgm:cxnLst>
    <dgm:cxn modelId="{698F9CAD-88F8-45B8-B5EF-E65B720E7B37}" type="presOf" srcId="{404F4A89-7A03-45FB-89A8-AECEEA8BC21B}" destId="{1B6FF1D2-7AC0-4AB2-9573-45F2CBD51F86}" srcOrd="0" destOrd="0" presId="urn:microsoft.com/office/officeart/2005/8/layout/process1"/>
    <dgm:cxn modelId="{FCE39922-228A-4787-BF5C-4171B7F19A5D}" type="presOf" srcId="{ED3D7EB6-D465-4F2C-9C83-5FB1E44A59B5}" destId="{435D1682-29E9-4530-B98B-45FFF755B5C7}" srcOrd="1" destOrd="0" presId="urn:microsoft.com/office/officeart/2005/8/layout/process1"/>
    <dgm:cxn modelId="{AA1710C7-37E1-487D-B39E-409B990591CE}" type="presOf" srcId="{ED3D7EB6-D465-4F2C-9C83-5FB1E44A59B5}" destId="{B755D5D8-DA94-4DA3-95F3-F7BC653780EF}" srcOrd="0" destOrd="0" presId="urn:microsoft.com/office/officeart/2005/8/layout/process1"/>
    <dgm:cxn modelId="{D8E2F809-51DD-4161-8356-059206102B44}" srcId="{F3A88C2F-A740-45EC-B31D-FF8E4993E4DC}" destId="{FA7492DD-1F44-4599-81EA-D5595BA821BE}" srcOrd="1" destOrd="0" parTransId="{B4BB7E68-0032-421A-9A2F-C56AA910F608}" sibTransId="{ED3D7EB6-D465-4F2C-9C83-5FB1E44A59B5}"/>
    <dgm:cxn modelId="{3E4C5126-F637-47D8-8AF9-C8C74E475E0F}" type="presOf" srcId="{923E09F8-7DAC-4926-AE72-552FA94449FA}" destId="{BB746BAF-ED39-4C45-9C1B-858F5A2337FB}" srcOrd="0" destOrd="0" presId="urn:microsoft.com/office/officeart/2005/8/layout/process1"/>
    <dgm:cxn modelId="{86C47257-CFBE-479F-8B9F-625234D593B1}" type="presOf" srcId="{FA7492DD-1F44-4599-81EA-D5595BA821BE}" destId="{75AF5A52-619A-42A4-AF3D-3EE9F6481DD6}" srcOrd="0" destOrd="0" presId="urn:microsoft.com/office/officeart/2005/8/layout/process1"/>
    <dgm:cxn modelId="{1F805848-F55B-40F7-824D-89563C92AF3C}" type="presOf" srcId="{0A678AF2-E2BC-40EF-9259-647A12E7C45A}" destId="{9B9DD463-05CF-4F30-AA1F-84A11EB2EEE7}" srcOrd="0" destOrd="0" presId="urn:microsoft.com/office/officeart/2005/8/layout/process1"/>
    <dgm:cxn modelId="{D49DE76A-7ED9-43CE-98E1-A6A36B2E7EBE}" srcId="{F3A88C2F-A740-45EC-B31D-FF8E4993E4DC}" destId="{923E09F8-7DAC-4926-AE72-552FA94449FA}" srcOrd="2" destOrd="0" parTransId="{A6715C7D-9E34-42B9-8257-1023304AED58}" sibTransId="{0A678AF2-E2BC-40EF-9259-647A12E7C45A}"/>
    <dgm:cxn modelId="{8210ED04-6AF7-4B22-A33F-D4EEAAF34558}" type="presOf" srcId="{492755C7-C6FE-4087-810F-9C7B63F3389A}" destId="{7333288F-262B-462B-B9AD-5D34A7E5CAF4}" srcOrd="0" destOrd="0" presId="urn:microsoft.com/office/officeart/2005/8/layout/process1"/>
    <dgm:cxn modelId="{38190194-4D06-498C-BEC6-80297FBDFEAD}" type="presOf" srcId="{492755C7-C6FE-4087-810F-9C7B63F3389A}" destId="{C1234612-7F90-4B74-AE07-E73D2D6F3A92}" srcOrd="1" destOrd="0" presId="urn:microsoft.com/office/officeart/2005/8/layout/process1"/>
    <dgm:cxn modelId="{89F14877-662D-427B-AC8F-A70B1C8EB523}" srcId="{F3A88C2F-A740-45EC-B31D-FF8E4993E4DC}" destId="{404F4A89-7A03-45FB-89A8-AECEEA8BC21B}" srcOrd="0" destOrd="0" parTransId="{1970D3E6-5762-42B7-B07B-D76C5189590C}" sibTransId="{492755C7-C6FE-4087-810F-9C7B63F3389A}"/>
    <dgm:cxn modelId="{0DED2A3D-2898-4246-9FED-E8CEC9092E7C}" type="presOf" srcId="{F3A88C2F-A740-45EC-B31D-FF8E4993E4DC}" destId="{080C23B0-55C3-4628-9171-968F885B2A9A}" srcOrd="0" destOrd="0" presId="urn:microsoft.com/office/officeart/2005/8/layout/process1"/>
    <dgm:cxn modelId="{EBA0397C-BFF3-4755-9A23-BDFB15A2BA23}" type="presOf" srcId="{B4A97629-0507-426E-B57C-20D501B616DB}" destId="{0749FB31-23AA-4639-AA18-40DB96CE6151}" srcOrd="0" destOrd="0" presId="urn:microsoft.com/office/officeart/2005/8/layout/process1"/>
    <dgm:cxn modelId="{F028986C-452B-49D6-9BAB-106C6B534023}" srcId="{F3A88C2F-A740-45EC-B31D-FF8E4993E4DC}" destId="{B4A97629-0507-426E-B57C-20D501B616DB}" srcOrd="3" destOrd="0" parTransId="{94399071-A8AA-4FEA-9F40-FD75928FCECC}" sibTransId="{56781AD7-93E8-4BAD-922F-9FAD87C28213}"/>
    <dgm:cxn modelId="{91EEBD4A-E2E4-4A01-AD09-1FA276425460}" type="presOf" srcId="{0A678AF2-E2BC-40EF-9259-647A12E7C45A}" destId="{D5D510B2-058D-453A-A0BE-63A91689CC7B}" srcOrd="1" destOrd="0" presId="urn:microsoft.com/office/officeart/2005/8/layout/process1"/>
    <dgm:cxn modelId="{5513AEC5-2E74-42AD-8C44-B0D07722C5D0}" type="presParOf" srcId="{080C23B0-55C3-4628-9171-968F885B2A9A}" destId="{1B6FF1D2-7AC0-4AB2-9573-45F2CBD51F86}" srcOrd="0" destOrd="0" presId="urn:microsoft.com/office/officeart/2005/8/layout/process1"/>
    <dgm:cxn modelId="{7EC5570A-3833-44B3-80FE-8EB36BDDC5F1}" type="presParOf" srcId="{080C23B0-55C3-4628-9171-968F885B2A9A}" destId="{7333288F-262B-462B-B9AD-5D34A7E5CAF4}" srcOrd="1" destOrd="0" presId="urn:microsoft.com/office/officeart/2005/8/layout/process1"/>
    <dgm:cxn modelId="{14D08EFB-1883-4299-A499-CAFE9EB8FE68}" type="presParOf" srcId="{7333288F-262B-462B-B9AD-5D34A7E5CAF4}" destId="{C1234612-7F90-4B74-AE07-E73D2D6F3A92}" srcOrd="0" destOrd="0" presId="urn:microsoft.com/office/officeart/2005/8/layout/process1"/>
    <dgm:cxn modelId="{2D1EC4BA-7A39-4977-A6C3-67220974A6CC}" type="presParOf" srcId="{080C23B0-55C3-4628-9171-968F885B2A9A}" destId="{75AF5A52-619A-42A4-AF3D-3EE9F6481DD6}" srcOrd="2" destOrd="0" presId="urn:microsoft.com/office/officeart/2005/8/layout/process1"/>
    <dgm:cxn modelId="{3BC087D1-E10A-4BEE-88AA-62039D67DB18}" type="presParOf" srcId="{080C23B0-55C3-4628-9171-968F885B2A9A}" destId="{B755D5D8-DA94-4DA3-95F3-F7BC653780EF}" srcOrd="3" destOrd="0" presId="urn:microsoft.com/office/officeart/2005/8/layout/process1"/>
    <dgm:cxn modelId="{FFEDF0E0-644A-4624-A48B-2F7AD8264A5D}" type="presParOf" srcId="{B755D5D8-DA94-4DA3-95F3-F7BC653780EF}" destId="{435D1682-29E9-4530-B98B-45FFF755B5C7}" srcOrd="0" destOrd="0" presId="urn:microsoft.com/office/officeart/2005/8/layout/process1"/>
    <dgm:cxn modelId="{9A18C89B-CBB1-48E3-AC8F-DDF201682A83}" type="presParOf" srcId="{080C23B0-55C3-4628-9171-968F885B2A9A}" destId="{BB746BAF-ED39-4C45-9C1B-858F5A2337FB}" srcOrd="4" destOrd="0" presId="urn:microsoft.com/office/officeart/2005/8/layout/process1"/>
    <dgm:cxn modelId="{5FF0B554-FF33-4745-989C-E2C8BAF65337}" type="presParOf" srcId="{080C23B0-55C3-4628-9171-968F885B2A9A}" destId="{9B9DD463-05CF-4F30-AA1F-84A11EB2EEE7}" srcOrd="5" destOrd="0" presId="urn:microsoft.com/office/officeart/2005/8/layout/process1"/>
    <dgm:cxn modelId="{837DF20E-A26F-40D0-A8ED-AD8E6BE2E24E}" type="presParOf" srcId="{9B9DD463-05CF-4F30-AA1F-84A11EB2EEE7}" destId="{D5D510B2-058D-453A-A0BE-63A91689CC7B}" srcOrd="0" destOrd="0" presId="urn:microsoft.com/office/officeart/2005/8/layout/process1"/>
    <dgm:cxn modelId="{D0D6080D-43D2-43DE-8C12-7D3102953191}" type="presParOf" srcId="{080C23B0-55C3-4628-9171-968F885B2A9A}" destId="{0749FB31-23AA-4639-AA18-40DB96CE6151}" srcOrd="6"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539173-0894-4015-AEB6-441B73016922}"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pl-PL"/>
        </a:p>
      </dgm:t>
    </dgm:pt>
    <dgm:pt modelId="{87265093-B032-4C54-936B-635A61207499}">
      <dgm:prSet phldrT="[Tekst]" custT="1"/>
      <dgm:spPr/>
      <dgm:t>
        <a:bodyPr/>
        <a:lstStyle/>
        <a:p>
          <a:r>
            <a:rPr lang="pl-PL" sz="1600" dirty="0" smtClean="0"/>
            <a:t>Doświadczenie</a:t>
          </a:r>
        </a:p>
      </dgm:t>
    </dgm:pt>
    <dgm:pt modelId="{A862E5A5-03EA-4F8E-B19D-0B5929999258}" type="parTrans" cxnId="{C0BB2F9C-AD81-4CB4-9B38-0D11B1E3219D}">
      <dgm:prSet/>
      <dgm:spPr/>
      <dgm:t>
        <a:bodyPr/>
        <a:lstStyle/>
        <a:p>
          <a:endParaRPr lang="pl-PL"/>
        </a:p>
      </dgm:t>
    </dgm:pt>
    <dgm:pt modelId="{1ECEAE35-9377-4E85-923D-FB0AABACBCE1}" type="sibTrans" cxnId="{C0BB2F9C-AD81-4CB4-9B38-0D11B1E3219D}">
      <dgm:prSet/>
      <dgm:spPr/>
      <dgm:t>
        <a:bodyPr/>
        <a:lstStyle/>
        <a:p>
          <a:endParaRPr lang="pl-PL"/>
        </a:p>
      </dgm:t>
    </dgm:pt>
    <dgm:pt modelId="{882975EF-9CB4-4244-9C1C-C9488BCF854B}">
      <dgm:prSet phldrT="[Tekst]"/>
      <dgm:spPr/>
      <dgm:t>
        <a:bodyPr/>
        <a:lstStyle/>
        <a:p>
          <a:r>
            <a:rPr lang="pl-PL" dirty="0" smtClean="0"/>
            <a:t>refleksja</a:t>
          </a:r>
          <a:endParaRPr lang="pl-PL" dirty="0"/>
        </a:p>
      </dgm:t>
    </dgm:pt>
    <dgm:pt modelId="{E89F757E-F251-41C4-AC08-F1F6A6E07B9B}" type="parTrans" cxnId="{9CBEFF69-F0CA-4A62-A30C-FBEB37E4A745}">
      <dgm:prSet/>
      <dgm:spPr/>
      <dgm:t>
        <a:bodyPr/>
        <a:lstStyle/>
        <a:p>
          <a:endParaRPr lang="pl-PL"/>
        </a:p>
      </dgm:t>
    </dgm:pt>
    <dgm:pt modelId="{49B9A026-6F6B-4FE3-9AA1-67CCC7538542}" type="sibTrans" cxnId="{9CBEFF69-F0CA-4A62-A30C-FBEB37E4A745}">
      <dgm:prSet/>
      <dgm:spPr/>
      <dgm:t>
        <a:bodyPr/>
        <a:lstStyle/>
        <a:p>
          <a:endParaRPr lang="pl-PL"/>
        </a:p>
      </dgm:t>
    </dgm:pt>
    <dgm:pt modelId="{CE90F431-FC37-4E6A-91CB-7542C116C588}">
      <dgm:prSet phldrT="[Tekst]"/>
      <dgm:spPr/>
      <dgm:t>
        <a:bodyPr/>
        <a:lstStyle/>
        <a:p>
          <a:r>
            <a:rPr lang="pl-PL" dirty="0" smtClean="0"/>
            <a:t>generalizacja</a:t>
          </a:r>
          <a:endParaRPr lang="pl-PL" dirty="0"/>
        </a:p>
      </dgm:t>
    </dgm:pt>
    <dgm:pt modelId="{7AF4F6C2-7949-4931-ACCE-72D82DC4E311}" type="parTrans" cxnId="{DC774DB6-5980-4362-B77F-FC601A9296DD}">
      <dgm:prSet/>
      <dgm:spPr/>
      <dgm:t>
        <a:bodyPr/>
        <a:lstStyle/>
        <a:p>
          <a:endParaRPr lang="pl-PL"/>
        </a:p>
      </dgm:t>
    </dgm:pt>
    <dgm:pt modelId="{751AF996-7C9E-458D-A8C2-ED6BCF8D3E05}" type="sibTrans" cxnId="{DC774DB6-5980-4362-B77F-FC601A9296DD}">
      <dgm:prSet/>
      <dgm:spPr/>
      <dgm:t>
        <a:bodyPr/>
        <a:lstStyle/>
        <a:p>
          <a:endParaRPr lang="pl-PL"/>
        </a:p>
      </dgm:t>
    </dgm:pt>
    <dgm:pt modelId="{F3F4C6EE-D393-4BF6-A506-298EEA17AEDD}">
      <dgm:prSet phldrT="[Tekst]"/>
      <dgm:spPr/>
      <dgm:t>
        <a:bodyPr/>
        <a:lstStyle/>
        <a:p>
          <a:r>
            <a:rPr lang="pl-PL" dirty="0" smtClean="0"/>
            <a:t>zastosowanie</a:t>
          </a:r>
          <a:endParaRPr lang="pl-PL" dirty="0"/>
        </a:p>
      </dgm:t>
    </dgm:pt>
    <dgm:pt modelId="{730A4F7B-D906-41C4-A279-40DA2FEFF6D3}" type="parTrans" cxnId="{F869090C-3C68-4967-BD5D-E78B3DE81B38}">
      <dgm:prSet/>
      <dgm:spPr/>
      <dgm:t>
        <a:bodyPr/>
        <a:lstStyle/>
        <a:p>
          <a:endParaRPr lang="pl-PL"/>
        </a:p>
      </dgm:t>
    </dgm:pt>
    <dgm:pt modelId="{7CD22403-DD48-4520-87AF-AD185EECD5DF}" type="sibTrans" cxnId="{F869090C-3C68-4967-BD5D-E78B3DE81B38}">
      <dgm:prSet/>
      <dgm:spPr/>
      <dgm:t>
        <a:bodyPr/>
        <a:lstStyle/>
        <a:p>
          <a:endParaRPr lang="pl-PL"/>
        </a:p>
      </dgm:t>
    </dgm:pt>
    <dgm:pt modelId="{C129137A-030D-4C6E-8EA8-69D7DF343E23}" type="pres">
      <dgm:prSet presAssocID="{8A539173-0894-4015-AEB6-441B73016922}" presName="cycle" presStyleCnt="0">
        <dgm:presLayoutVars>
          <dgm:dir/>
          <dgm:resizeHandles val="exact"/>
        </dgm:presLayoutVars>
      </dgm:prSet>
      <dgm:spPr/>
      <dgm:t>
        <a:bodyPr/>
        <a:lstStyle/>
        <a:p>
          <a:endParaRPr lang="pl-PL"/>
        </a:p>
      </dgm:t>
    </dgm:pt>
    <dgm:pt modelId="{297A086E-B49A-474C-A423-0CC60050E521}" type="pres">
      <dgm:prSet presAssocID="{87265093-B032-4C54-936B-635A61207499}" presName="node" presStyleLbl="node1" presStyleIdx="0" presStyleCnt="4">
        <dgm:presLayoutVars>
          <dgm:bulletEnabled val="1"/>
        </dgm:presLayoutVars>
      </dgm:prSet>
      <dgm:spPr/>
      <dgm:t>
        <a:bodyPr/>
        <a:lstStyle/>
        <a:p>
          <a:endParaRPr lang="pl-PL"/>
        </a:p>
      </dgm:t>
    </dgm:pt>
    <dgm:pt modelId="{47D8B5EE-E7C4-494B-B9D2-5D3C5777B44A}" type="pres">
      <dgm:prSet presAssocID="{87265093-B032-4C54-936B-635A61207499}" presName="spNode" presStyleCnt="0"/>
      <dgm:spPr/>
    </dgm:pt>
    <dgm:pt modelId="{928D142A-9D2A-41D7-B315-836F755C2218}" type="pres">
      <dgm:prSet presAssocID="{1ECEAE35-9377-4E85-923D-FB0AABACBCE1}" presName="sibTrans" presStyleLbl="sibTrans1D1" presStyleIdx="0" presStyleCnt="4"/>
      <dgm:spPr/>
      <dgm:t>
        <a:bodyPr/>
        <a:lstStyle/>
        <a:p>
          <a:endParaRPr lang="pl-PL"/>
        </a:p>
      </dgm:t>
    </dgm:pt>
    <dgm:pt modelId="{30F245AB-DEFE-44F3-8960-236E6052EA58}" type="pres">
      <dgm:prSet presAssocID="{882975EF-9CB4-4244-9C1C-C9488BCF854B}" presName="node" presStyleLbl="node1" presStyleIdx="1" presStyleCnt="4">
        <dgm:presLayoutVars>
          <dgm:bulletEnabled val="1"/>
        </dgm:presLayoutVars>
      </dgm:prSet>
      <dgm:spPr/>
      <dgm:t>
        <a:bodyPr/>
        <a:lstStyle/>
        <a:p>
          <a:endParaRPr lang="pl-PL"/>
        </a:p>
      </dgm:t>
    </dgm:pt>
    <dgm:pt modelId="{0BB36CC7-7DBC-4122-9EF3-33FBE1EC7B74}" type="pres">
      <dgm:prSet presAssocID="{882975EF-9CB4-4244-9C1C-C9488BCF854B}" presName="spNode" presStyleCnt="0"/>
      <dgm:spPr/>
    </dgm:pt>
    <dgm:pt modelId="{B2F58432-F380-4E5D-8914-6FBCD19E31B7}" type="pres">
      <dgm:prSet presAssocID="{49B9A026-6F6B-4FE3-9AA1-67CCC7538542}" presName="sibTrans" presStyleLbl="sibTrans1D1" presStyleIdx="1" presStyleCnt="4"/>
      <dgm:spPr/>
      <dgm:t>
        <a:bodyPr/>
        <a:lstStyle/>
        <a:p>
          <a:endParaRPr lang="pl-PL"/>
        </a:p>
      </dgm:t>
    </dgm:pt>
    <dgm:pt modelId="{CE91841D-7EB3-486A-AF32-D51F8CEB0FA3}" type="pres">
      <dgm:prSet presAssocID="{CE90F431-FC37-4E6A-91CB-7542C116C588}" presName="node" presStyleLbl="node1" presStyleIdx="2" presStyleCnt="4">
        <dgm:presLayoutVars>
          <dgm:bulletEnabled val="1"/>
        </dgm:presLayoutVars>
      </dgm:prSet>
      <dgm:spPr/>
      <dgm:t>
        <a:bodyPr/>
        <a:lstStyle/>
        <a:p>
          <a:endParaRPr lang="pl-PL"/>
        </a:p>
      </dgm:t>
    </dgm:pt>
    <dgm:pt modelId="{7D098EAA-70C4-463E-9213-FC551979AE9B}" type="pres">
      <dgm:prSet presAssocID="{CE90F431-FC37-4E6A-91CB-7542C116C588}" presName="spNode" presStyleCnt="0"/>
      <dgm:spPr/>
    </dgm:pt>
    <dgm:pt modelId="{F57BBEF7-A87E-413D-AA96-69D78ED0B112}" type="pres">
      <dgm:prSet presAssocID="{751AF996-7C9E-458D-A8C2-ED6BCF8D3E05}" presName="sibTrans" presStyleLbl="sibTrans1D1" presStyleIdx="2" presStyleCnt="4"/>
      <dgm:spPr/>
      <dgm:t>
        <a:bodyPr/>
        <a:lstStyle/>
        <a:p>
          <a:endParaRPr lang="pl-PL"/>
        </a:p>
      </dgm:t>
    </dgm:pt>
    <dgm:pt modelId="{D566D043-F71E-4D80-8F79-26CCE2A9AB73}" type="pres">
      <dgm:prSet presAssocID="{F3F4C6EE-D393-4BF6-A506-298EEA17AEDD}" presName="node" presStyleLbl="node1" presStyleIdx="3" presStyleCnt="4">
        <dgm:presLayoutVars>
          <dgm:bulletEnabled val="1"/>
        </dgm:presLayoutVars>
      </dgm:prSet>
      <dgm:spPr/>
      <dgm:t>
        <a:bodyPr/>
        <a:lstStyle/>
        <a:p>
          <a:endParaRPr lang="pl-PL"/>
        </a:p>
      </dgm:t>
    </dgm:pt>
    <dgm:pt modelId="{18F8562C-305D-4415-B50A-5C12A6C53985}" type="pres">
      <dgm:prSet presAssocID="{F3F4C6EE-D393-4BF6-A506-298EEA17AEDD}" presName="spNode" presStyleCnt="0"/>
      <dgm:spPr/>
    </dgm:pt>
    <dgm:pt modelId="{1E1C538B-4068-49DA-BC40-A56A05C31BBC}" type="pres">
      <dgm:prSet presAssocID="{7CD22403-DD48-4520-87AF-AD185EECD5DF}" presName="sibTrans" presStyleLbl="sibTrans1D1" presStyleIdx="3" presStyleCnt="4"/>
      <dgm:spPr/>
      <dgm:t>
        <a:bodyPr/>
        <a:lstStyle/>
        <a:p>
          <a:endParaRPr lang="pl-PL"/>
        </a:p>
      </dgm:t>
    </dgm:pt>
  </dgm:ptLst>
  <dgm:cxnLst>
    <dgm:cxn modelId="{9CBEFF69-F0CA-4A62-A30C-FBEB37E4A745}" srcId="{8A539173-0894-4015-AEB6-441B73016922}" destId="{882975EF-9CB4-4244-9C1C-C9488BCF854B}" srcOrd="1" destOrd="0" parTransId="{E89F757E-F251-41C4-AC08-F1F6A6E07B9B}" sibTransId="{49B9A026-6F6B-4FE3-9AA1-67CCC7538542}"/>
    <dgm:cxn modelId="{D4C47644-140D-4FC3-B02F-AABA127A0538}" type="presOf" srcId="{1ECEAE35-9377-4E85-923D-FB0AABACBCE1}" destId="{928D142A-9D2A-41D7-B315-836F755C2218}" srcOrd="0" destOrd="0" presId="urn:microsoft.com/office/officeart/2005/8/layout/cycle5"/>
    <dgm:cxn modelId="{27658370-0733-4FF6-A2CB-35C045860F55}" type="presOf" srcId="{882975EF-9CB4-4244-9C1C-C9488BCF854B}" destId="{30F245AB-DEFE-44F3-8960-236E6052EA58}" srcOrd="0" destOrd="0" presId="urn:microsoft.com/office/officeart/2005/8/layout/cycle5"/>
    <dgm:cxn modelId="{C0BB2F9C-AD81-4CB4-9B38-0D11B1E3219D}" srcId="{8A539173-0894-4015-AEB6-441B73016922}" destId="{87265093-B032-4C54-936B-635A61207499}" srcOrd="0" destOrd="0" parTransId="{A862E5A5-03EA-4F8E-B19D-0B5929999258}" sibTransId="{1ECEAE35-9377-4E85-923D-FB0AABACBCE1}"/>
    <dgm:cxn modelId="{DC774DB6-5980-4362-B77F-FC601A9296DD}" srcId="{8A539173-0894-4015-AEB6-441B73016922}" destId="{CE90F431-FC37-4E6A-91CB-7542C116C588}" srcOrd="2" destOrd="0" parTransId="{7AF4F6C2-7949-4931-ACCE-72D82DC4E311}" sibTransId="{751AF996-7C9E-458D-A8C2-ED6BCF8D3E05}"/>
    <dgm:cxn modelId="{54D99483-E1F4-4158-8560-D8F2EC3CB418}" type="presOf" srcId="{CE90F431-FC37-4E6A-91CB-7542C116C588}" destId="{CE91841D-7EB3-486A-AF32-D51F8CEB0FA3}" srcOrd="0" destOrd="0" presId="urn:microsoft.com/office/officeart/2005/8/layout/cycle5"/>
    <dgm:cxn modelId="{F869090C-3C68-4967-BD5D-E78B3DE81B38}" srcId="{8A539173-0894-4015-AEB6-441B73016922}" destId="{F3F4C6EE-D393-4BF6-A506-298EEA17AEDD}" srcOrd="3" destOrd="0" parTransId="{730A4F7B-D906-41C4-A279-40DA2FEFF6D3}" sibTransId="{7CD22403-DD48-4520-87AF-AD185EECD5DF}"/>
    <dgm:cxn modelId="{A0531C73-0327-48B1-B2BD-06FBA28311FB}" type="presOf" srcId="{F3F4C6EE-D393-4BF6-A506-298EEA17AEDD}" destId="{D566D043-F71E-4D80-8F79-26CCE2A9AB73}" srcOrd="0" destOrd="0" presId="urn:microsoft.com/office/officeart/2005/8/layout/cycle5"/>
    <dgm:cxn modelId="{A97DDB87-A84D-4773-99AC-FB3B7B241BF2}" type="presOf" srcId="{8A539173-0894-4015-AEB6-441B73016922}" destId="{C129137A-030D-4C6E-8EA8-69D7DF343E23}" srcOrd="0" destOrd="0" presId="urn:microsoft.com/office/officeart/2005/8/layout/cycle5"/>
    <dgm:cxn modelId="{C13DD024-3C28-4574-83E2-3691AB5FCD60}" type="presOf" srcId="{87265093-B032-4C54-936B-635A61207499}" destId="{297A086E-B49A-474C-A423-0CC60050E521}" srcOrd="0" destOrd="0" presId="urn:microsoft.com/office/officeart/2005/8/layout/cycle5"/>
    <dgm:cxn modelId="{4E5D1512-99DC-4C33-9BF8-8A29F757FEE8}" type="presOf" srcId="{751AF996-7C9E-458D-A8C2-ED6BCF8D3E05}" destId="{F57BBEF7-A87E-413D-AA96-69D78ED0B112}" srcOrd="0" destOrd="0" presId="urn:microsoft.com/office/officeart/2005/8/layout/cycle5"/>
    <dgm:cxn modelId="{2336CB2A-05CC-4BF6-A644-7CA5DF2BD37A}" type="presOf" srcId="{7CD22403-DD48-4520-87AF-AD185EECD5DF}" destId="{1E1C538B-4068-49DA-BC40-A56A05C31BBC}" srcOrd="0" destOrd="0" presId="urn:microsoft.com/office/officeart/2005/8/layout/cycle5"/>
    <dgm:cxn modelId="{AD4532A1-8C4E-4596-9E2B-1A57201A3EB6}" type="presOf" srcId="{49B9A026-6F6B-4FE3-9AA1-67CCC7538542}" destId="{B2F58432-F380-4E5D-8914-6FBCD19E31B7}" srcOrd="0" destOrd="0" presId="urn:microsoft.com/office/officeart/2005/8/layout/cycle5"/>
    <dgm:cxn modelId="{F605C85B-512B-4A6A-B7D1-70D7B29C0323}" type="presParOf" srcId="{C129137A-030D-4C6E-8EA8-69D7DF343E23}" destId="{297A086E-B49A-474C-A423-0CC60050E521}" srcOrd="0" destOrd="0" presId="urn:microsoft.com/office/officeart/2005/8/layout/cycle5"/>
    <dgm:cxn modelId="{9FD0353B-E068-4265-8D53-2977616DDCEC}" type="presParOf" srcId="{C129137A-030D-4C6E-8EA8-69D7DF343E23}" destId="{47D8B5EE-E7C4-494B-B9D2-5D3C5777B44A}" srcOrd="1" destOrd="0" presId="urn:microsoft.com/office/officeart/2005/8/layout/cycle5"/>
    <dgm:cxn modelId="{4914C6A1-8902-4AC8-A370-BF14AA6D69A7}" type="presParOf" srcId="{C129137A-030D-4C6E-8EA8-69D7DF343E23}" destId="{928D142A-9D2A-41D7-B315-836F755C2218}" srcOrd="2" destOrd="0" presId="urn:microsoft.com/office/officeart/2005/8/layout/cycle5"/>
    <dgm:cxn modelId="{60018F2C-BBAD-4508-8B36-055B5EB1D381}" type="presParOf" srcId="{C129137A-030D-4C6E-8EA8-69D7DF343E23}" destId="{30F245AB-DEFE-44F3-8960-236E6052EA58}" srcOrd="3" destOrd="0" presId="urn:microsoft.com/office/officeart/2005/8/layout/cycle5"/>
    <dgm:cxn modelId="{321E431A-21DE-458D-9376-CEED2A07C3BA}" type="presParOf" srcId="{C129137A-030D-4C6E-8EA8-69D7DF343E23}" destId="{0BB36CC7-7DBC-4122-9EF3-33FBE1EC7B74}" srcOrd="4" destOrd="0" presId="urn:microsoft.com/office/officeart/2005/8/layout/cycle5"/>
    <dgm:cxn modelId="{B4F34740-3EB4-4A72-85DA-F1C0FB00B1A0}" type="presParOf" srcId="{C129137A-030D-4C6E-8EA8-69D7DF343E23}" destId="{B2F58432-F380-4E5D-8914-6FBCD19E31B7}" srcOrd="5" destOrd="0" presId="urn:microsoft.com/office/officeart/2005/8/layout/cycle5"/>
    <dgm:cxn modelId="{18FC04E7-2E05-4319-88C2-598C6F19A7A9}" type="presParOf" srcId="{C129137A-030D-4C6E-8EA8-69D7DF343E23}" destId="{CE91841D-7EB3-486A-AF32-D51F8CEB0FA3}" srcOrd="6" destOrd="0" presId="urn:microsoft.com/office/officeart/2005/8/layout/cycle5"/>
    <dgm:cxn modelId="{2ABD0FDA-7F23-4C49-A1A3-0B42DC6C98C1}" type="presParOf" srcId="{C129137A-030D-4C6E-8EA8-69D7DF343E23}" destId="{7D098EAA-70C4-463E-9213-FC551979AE9B}" srcOrd="7" destOrd="0" presId="urn:microsoft.com/office/officeart/2005/8/layout/cycle5"/>
    <dgm:cxn modelId="{C9EF94DF-7F2A-4387-B1F1-D0D1E27445E8}" type="presParOf" srcId="{C129137A-030D-4C6E-8EA8-69D7DF343E23}" destId="{F57BBEF7-A87E-413D-AA96-69D78ED0B112}" srcOrd="8" destOrd="0" presId="urn:microsoft.com/office/officeart/2005/8/layout/cycle5"/>
    <dgm:cxn modelId="{F176FAB4-52B9-474B-85D4-B48A77AD5383}" type="presParOf" srcId="{C129137A-030D-4C6E-8EA8-69D7DF343E23}" destId="{D566D043-F71E-4D80-8F79-26CCE2A9AB73}" srcOrd="9" destOrd="0" presId="urn:microsoft.com/office/officeart/2005/8/layout/cycle5"/>
    <dgm:cxn modelId="{521C703D-A67E-43B1-A846-CC316AA5527E}" type="presParOf" srcId="{C129137A-030D-4C6E-8EA8-69D7DF343E23}" destId="{18F8562C-305D-4415-B50A-5C12A6C53985}" srcOrd="10" destOrd="0" presId="urn:microsoft.com/office/officeart/2005/8/layout/cycle5"/>
    <dgm:cxn modelId="{E3066B76-95F2-4C1A-953D-EA950793B43B}" type="presParOf" srcId="{C129137A-030D-4C6E-8EA8-69D7DF343E23}" destId="{1E1C538B-4068-49DA-BC40-A56A05C31BBC}" srcOrd="11"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6FF1D2-7AC0-4AB2-9573-45F2CBD51F86}">
      <dsp:nvSpPr>
        <dsp:cNvPr id="0" name=""/>
        <dsp:cNvSpPr/>
      </dsp:nvSpPr>
      <dsp:spPr>
        <a:xfrm>
          <a:off x="3939" y="1600775"/>
          <a:ext cx="1722424" cy="10334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Nieświadoma niekompetencja</a:t>
          </a:r>
          <a:endParaRPr lang="pl-PL" sz="1800" kern="1200" dirty="0"/>
        </a:p>
      </dsp:txBody>
      <dsp:txXfrm>
        <a:off x="3939" y="1600775"/>
        <a:ext cx="1722424" cy="1033454"/>
      </dsp:txXfrm>
    </dsp:sp>
    <dsp:sp modelId="{7333288F-262B-462B-B9AD-5D34A7E5CAF4}">
      <dsp:nvSpPr>
        <dsp:cNvPr id="0" name=""/>
        <dsp:cNvSpPr/>
      </dsp:nvSpPr>
      <dsp:spPr>
        <a:xfrm>
          <a:off x="1898606" y="1903922"/>
          <a:ext cx="365154" cy="4271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1898606" y="1903922"/>
        <a:ext cx="365154" cy="427161"/>
      </dsp:txXfrm>
    </dsp:sp>
    <dsp:sp modelId="{75AF5A52-619A-42A4-AF3D-3EE9F6481DD6}">
      <dsp:nvSpPr>
        <dsp:cNvPr id="0" name=""/>
        <dsp:cNvSpPr/>
      </dsp:nvSpPr>
      <dsp:spPr>
        <a:xfrm>
          <a:off x="2415334" y="1600775"/>
          <a:ext cx="1722424" cy="10334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Świadoma niekompetencja </a:t>
          </a:r>
          <a:endParaRPr lang="pl-PL" sz="1800" kern="1200" dirty="0"/>
        </a:p>
      </dsp:txBody>
      <dsp:txXfrm>
        <a:off x="2415334" y="1600775"/>
        <a:ext cx="1722424" cy="1033454"/>
      </dsp:txXfrm>
    </dsp:sp>
    <dsp:sp modelId="{B755D5D8-DA94-4DA3-95F3-F7BC653780EF}">
      <dsp:nvSpPr>
        <dsp:cNvPr id="0" name=""/>
        <dsp:cNvSpPr/>
      </dsp:nvSpPr>
      <dsp:spPr>
        <a:xfrm>
          <a:off x="4310001" y="1903922"/>
          <a:ext cx="365154" cy="4271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4310001" y="1903922"/>
        <a:ext cx="365154" cy="427161"/>
      </dsp:txXfrm>
    </dsp:sp>
    <dsp:sp modelId="{BB746BAF-ED39-4C45-9C1B-858F5A2337FB}">
      <dsp:nvSpPr>
        <dsp:cNvPr id="0" name=""/>
        <dsp:cNvSpPr/>
      </dsp:nvSpPr>
      <dsp:spPr>
        <a:xfrm>
          <a:off x="4826728" y="1600775"/>
          <a:ext cx="1722424" cy="10334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Świadoma kompetencja</a:t>
          </a:r>
          <a:endParaRPr lang="pl-PL" sz="1800" kern="1200" dirty="0"/>
        </a:p>
      </dsp:txBody>
      <dsp:txXfrm>
        <a:off x="4826728" y="1600775"/>
        <a:ext cx="1722424" cy="1033454"/>
      </dsp:txXfrm>
    </dsp:sp>
    <dsp:sp modelId="{9B9DD463-05CF-4F30-AA1F-84A11EB2EEE7}">
      <dsp:nvSpPr>
        <dsp:cNvPr id="0" name=""/>
        <dsp:cNvSpPr/>
      </dsp:nvSpPr>
      <dsp:spPr>
        <a:xfrm>
          <a:off x="6721396" y="1903922"/>
          <a:ext cx="365154" cy="4271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6721396" y="1903922"/>
        <a:ext cx="365154" cy="427161"/>
      </dsp:txXfrm>
    </dsp:sp>
    <dsp:sp modelId="{0749FB31-23AA-4639-AA18-40DB96CE6151}">
      <dsp:nvSpPr>
        <dsp:cNvPr id="0" name=""/>
        <dsp:cNvSpPr/>
      </dsp:nvSpPr>
      <dsp:spPr>
        <a:xfrm>
          <a:off x="7238123" y="1600775"/>
          <a:ext cx="1722424" cy="10334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Nieświadoma kompetencja</a:t>
          </a:r>
          <a:endParaRPr lang="pl-PL" sz="1800" kern="1200" dirty="0"/>
        </a:p>
      </dsp:txBody>
      <dsp:txXfrm>
        <a:off x="7238123" y="1600775"/>
        <a:ext cx="1722424" cy="10334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A086E-B49A-474C-A423-0CC60050E521}">
      <dsp:nvSpPr>
        <dsp:cNvPr id="0" name=""/>
        <dsp:cNvSpPr/>
      </dsp:nvSpPr>
      <dsp:spPr>
        <a:xfrm>
          <a:off x="2991901" y="730"/>
          <a:ext cx="1443365" cy="9381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Doświadczenie</a:t>
          </a:r>
        </a:p>
      </dsp:txBody>
      <dsp:txXfrm>
        <a:off x="2991901" y="730"/>
        <a:ext cx="1443365" cy="938187"/>
      </dsp:txXfrm>
    </dsp:sp>
    <dsp:sp modelId="{928D142A-9D2A-41D7-B315-836F755C2218}">
      <dsp:nvSpPr>
        <dsp:cNvPr id="0" name=""/>
        <dsp:cNvSpPr/>
      </dsp:nvSpPr>
      <dsp:spPr>
        <a:xfrm>
          <a:off x="2162485" y="469824"/>
          <a:ext cx="3102196" cy="3102196"/>
        </a:xfrm>
        <a:custGeom>
          <a:avLst/>
          <a:gdLst/>
          <a:ahLst/>
          <a:cxnLst/>
          <a:rect l="0" t="0" r="0" b="0"/>
          <a:pathLst>
            <a:path>
              <a:moveTo>
                <a:pt x="2472356" y="303224"/>
              </a:moveTo>
              <a:arcTo wR="1551098" hR="1551098" stAng="18386223" swAng="163501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0F245AB-DEFE-44F3-8960-236E6052EA58}">
      <dsp:nvSpPr>
        <dsp:cNvPr id="0" name=""/>
        <dsp:cNvSpPr/>
      </dsp:nvSpPr>
      <dsp:spPr>
        <a:xfrm>
          <a:off x="4542999" y="1551828"/>
          <a:ext cx="1443365" cy="9381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refleksja</a:t>
          </a:r>
          <a:endParaRPr lang="pl-PL" sz="1700" kern="1200" dirty="0"/>
        </a:p>
      </dsp:txBody>
      <dsp:txXfrm>
        <a:off x="4542999" y="1551828"/>
        <a:ext cx="1443365" cy="938187"/>
      </dsp:txXfrm>
    </dsp:sp>
    <dsp:sp modelId="{B2F58432-F380-4E5D-8914-6FBCD19E31B7}">
      <dsp:nvSpPr>
        <dsp:cNvPr id="0" name=""/>
        <dsp:cNvSpPr/>
      </dsp:nvSpPr>
      <dsp:spPr>
        <a:xfrm>
          <a:off x="2162485" y="469824"/>
          <a:ext cx="3102196" cy="3102196"/>
        </a:xfrm>
        <a:custGeom>
          <a:avLst/>
          <a:gdLst/>
          <a:ahLst/>
          <a:cxnLst/>
          <a:rect l="0" t="0" r="0" b="0"/>
          <a:pathLst>
            <a:path>
              <a:moveTo>
                <a:pt x="2941485" y="2238651"/>
              </a:moveTo>
              <a:arcTo wR="1551098" hR="1551098" stAng="1578758" swAng="163501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E91841D-7EB3-486A-AF32-D51F8CEB0FA3}">
      <dsp:nvSpPr>
        <dsp:cNvPr id="0" name=""/>
        <dsp:cNvSpPr/>
      </dsp:nvSpPr>
      <dsp:spPr>
        <a:xfrm>
          <a:off x="2991901" y="3102926"/>
          <a:ext cx="1443365" cy="9381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generalizacja</a:t>
          </a:r>
          <a:endParaRPr lang="pl-PL" sz="1700" kern="1200" dirty="0"/>
        </a:p>
      </dsp:txBody>
      <dsp:txXfrm>
        <a:off x="2991901" y="3102926"/>
        <a:ext cx="1443365" cy="938187"/>
      </dsp:txXfrm>
    </dsp:sp>
    <dsp:sp modelId="{F57BBEF7-A87E-413D-AA96-69D78ED0B112}">
      <dsp:nvSpPr>
        <dsp:cNvPr id="0" name=""/>
        <dsp:cNvSpPr/>
      </dsp:nvSpPr>
      <dsp:spPr>
        <a:xfrm>
          <a:off x="2162485" y="469824"/>
          <a:ext cx="3102196" cy="3102196"/>
        </a:xfrm>
        <a:custGeom>
          <a:avLst/>
          <a:gdLst/>
          <a:ahLst/>
          <a:cxnLst/>
          <a:rect l="0" t="0" r="0" b="0"/>
          <a:pathLst>
            <a:path>
              <a:moveTo>
                <a:pt x="629840" y="2798972"/>
              </a:moveTo>
              <a:arcTo wR="1551098" hR="1551098" stAng="7586223" swAng="163501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66D043-F71E-4D80-8F79-26CCE2A9AB73}">
      <dsp:nvSpPr>
        <dsp:cNvPr id="0" name=""/>
        <dsp:cNvSpPr/>
      </dsp:nvSpPr>
      <dsp:spPr>
        <a:xfrm>
          <a:off x="1440802" y="1551828"/>
          <a:ext cx="1443365" cy="9381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zastosowanie</a:t>
          </a:r>
          <a:endParaRPr lang="pl-PL" sz="1700" kern="1200" dirty="0"/>
        </a:p>
      </dsp:txBody>
      <dsp:txXfrm>
        <a:off x="1440802" y="1551828"/>
        <a:ext cx="1443365" cy="938187"/>
      </dsp:txXfrm>
    </dsp:sp>
    <dsp:sp modelId="{1E1C538B-4068-49DA-BC40-A56A05C31BBC}">
      <dsp:nvSpPr>
        <dsp:cNvPr id="0" name=""/>
        <dsp:cNvSpPr/>
      </dsp:nvSpPr>
      <dsp:spPr>
        <a:xfrm>
          <a:off x="2162485" y="469824"/>
          <a:ext cx="3102196" cy="3102196"/>
        </a:xfrm>
        <a:custGeom>
          <a:avLst/>
          <a:gdLst/>
          <a:ahLst/>
          <a:cxnLst/>
          <a:rect l="0" t="0" r="0" b="0"/>
          <a:pathLst>
            <a:path>
              <a:moveTo>
                <a:pt x="160711" y="863544"/>
              </a:moveTo>
              <a:arcTo wR="1551098" hR="1551098" stAng="12378758" swAng="163501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33C9A9-9C47-4A38-8214-507BEEFD1E91}" type="datetimeFigureOut">
              <a:rPr lang="pl-PL" smtClean="0"/>
              <a:pPr/>
              <a:t>2019-03-15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41F872-9827-462D-B71D-0990E64F995D}" type="slidenum">
              <a:rPr lang="pl-PL" smtClean="0"/>
              <a:pPr/>
              <a:t>‹#›</a:t>
            </a:fld>
            <a:endParaRPr lang="pl-PL"/>
          </a:p>
        </p:txBody>
      </p:sp>
    </p:spTree>
    <p:extLst>
      <p:ext uri="{BB962C8B-B14F-4D97-AF65-F5344CB8AC3E}">
        <p14:creationId xmlns:p14="http://schemas.microsoft.com/office/powerpoint/2010/main" xmlns="" val="2799102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993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i="1" dirty="0" smtClean="0"/>
              <a:t>Trener przybliża pokrótce postać profesora Johna </a:t>
            </a:r>
            <a:r>
              <a:rPr lang="pl-PL" i="1" dirty="0" err="1" smtClean="0"/>
              <a:t>Hattiego</a:t>
            </a:r>
            <a:r>
              <a:rPr lang="pl-PL" i="1" dirty="0" smtClean="0"/>
              <a:t> i przedmiot jego badań.</a:t>
            </a:r>
            <a:endParaRPr lang="pl-PL" dirty="0" smtClean="0"/>
          </a:p>
          <a:p>
            <a:pPr eaLnBrk="1" hangingPunct="1">
              <a:spcBef>
                <a:spcPct val="0"/>
              </a:spcBef>
            </a:pPr>
            <a:r>
              <a:rPr lang="pl-PL" dirty="0" smtClean="0"/>
              <a:t>Profesor John </a:t>
            </a:r>
            <a:r>
              <a:rPr lang="pl-PL" dirty="0" err="1" smtClean="0"/>
              <a:t>Hattie</a:t>
            </a:r>
            <a:r>
              <a:rPr lang="pl-PL" dirty="0" smtClean="0"/>
              <a:t> z Auckland </a:t>
            </a:r>
            <a:r>
              <a:rPr lang="pl-PL" dirty="0" err="1" smtClean="0"/>
              <a:t>University</a:t>
            </a:r>
            <a:r>
              <a:rPr lang="pl-PL" dirty="0" smtClean="0"/>
              <a:t> na Nowej Zelandii wraz ze swoim zespołem przez 15 lat analizował badania naukowe na temat tego, co wpływa na osiągnięcia uczniów, jakie pojawiły się w tym czasie na świecie. Jego praca jest syntezą ponad 800 meta-analiz, obejmujących wyniki 50 tysięcy badań, w których wzięło udział około 200 milionów uczniów. Prof. </a:t>
            </a:r>
            <a:r>
              <a:rPr lang="pl-PL" dirty="0" err="1" smtClean="0"/>
              <a:t>Hattie</a:t>
            </a:r>
            <a:r>
              <a:rPr lang="pl-PL" dirty="0" smtClean="0"/>
              <a:t> brał pod uwagę uczniów w wieku od 4 do 20 lat. Jego zespół porównywał efekty różnych interwencji podejmowanych w edukacji i ułożył je na jednej skali, aby w ten sposób zbadać, co ma kluczowy wpływ na osiągnięcia uczniów. Przez „interwencje” rozumiemy w tej prezentacji </a:t>
            </a:r>
            <a:r>
              <a:rPr lang="pl-PL" b="1" dirty="0" smtClean="0"/>
              <a:t>strategie i działania podejmowane w nauczaniu i szerzej edukacji w celu poprawy wyników</a:t>
            </a:r>
            <a:r>
              <a:rPr lang="pl-PL" dirty="0" smtClean="0"/>
              <a:t> </a:t>
            </a:r>
            <a:r>
              <a:rPr lang="pl-PL" b="1" dirty="0" smtClean="0"/>
              <a:t>w nauce osiąganych przez uczniów</a:t>
            </a:r>
            <a:r>
              <a:rPr lang="pl-PL" dirty="0" smtClean="0"/>
              <a:t>. Mówiąc o „wynikach” odnosimy się do wzrostu wiedzy i umiejętności uczniów, nie jedynie otrzymywanych przez nich ocen.  W efektach poprawy może być brane pod uwagę to, że uczniowie zdają do następnej klasy.</a:t>
            </a:r>
          </a:p>
          <a:p>
            <a:pPr eaLnBrk="1" hangingPunct="1">
              <a:spcBef>
                <a:spcPct val="0"/>
              </a:spcBef>
            </a:pPr>
            <a:r>
              <a:rPr lang="pl-PL" dirty="0" smtClean="0"/>
              <a:t> </a:t>
            </a:r>
          </a:p>
          <a:p>
            <a:pPr eaLnBrk="1" hangingPunct="1">
              <a:spcBef>
                <a:spcPct val="0"/>
              </a:spcBef>
            </a:pPr>
            <a:r>
              <a:rPr lang="pl-PL" dirty="0" smtClean="0"/>
              <a:t>Prof. </a:t>
            </a:r>
            <a:r>
              <a:rPr lang="pl-PL" dirty="0" err="1" smtClean="0"/>
              <a:t>Hattie</a:t>
            </a:r>
            <a:r>
              <a:rPr lang="pl-PL" dirty="0" smtClean="0"/>
              <a:t> twierdzi, że </a:t>
            </a:r>
            <a:r>
              <a:rPr lang="pl-PL" i="1" dirty="0" smtClean="0"/>
              <a:t>Najlepsze efekty w nauczaniu osiągniemy wtedy, gdy spojrzymy na uczenie się oczami uczniów.</a:t>
            </a:r>
            <a:endParaRPr lang="pl-PL" dirty="0" smtClean="0"/>
          </a:p>
          <a:p>
            <a:pPr eaLnBrk="1" hangingPunct="1">
              <a:spcBef>
                <a:spcPct val="0"/>
              </a:spcBef>
            </a:pPr>
            <a:r>
              <a:rPr lang="pl-PL" dirty="0" smtClean="0"/>
              <a:t> - to konkluzja pracy, więc o tym będzie dalej, teraz przyjrzyjmy się, jak do tego doszedł.</a:t>
            </a:r>
          </a:p>
        </p:txBody>
      </p:sp>
      <p:sp>
        <p:nvSpPr>
          <p:cNvPr id="38916"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71FBAD-D7DA-43EB-95BF-26CE8B355ECF}" type="slidenum">
              <a:rPr lang="pl-PL" smtClean="0"/>
              <a:pPr fontAlgn="base">
                <a:spcBef>
                  <a:spcPct val="0"/>
                </a:spcBef>
                <a:spcAft>
                  <a:spcPct val="0"/>
                </a:spcAft>
                <a:defRPr/>
              </a:pPr>
              <a:t>5</a:t>
            </a:fld>
            <a:endParaRPr lang="pl-PL" smtClean="0"/>
          </a:p>
        </p:txBody>
      </p:sp>
    </p:spTree>
    <p:extLst>
      <p:ext uri="{BB962C8B-B14F-4D97-AF65-F5344CB8AC3E}">
        <p14:creationId xmlns:p14="http://schemas.microsoft.com/office/powerpoint/2010/main" xmlns="" val="3615837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4035"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dirty="0" smtClean="0"/>
              <a:t>Trener prezentuje słuchaczom listę przykładowych czynników – interwencji, które mają różny wpływ na uczenie się uczniów. Choć nie mówimy tego na razie uczestnikom, w rzeczywistości część z tych interwencji ma znikomy wpływ, część wręcz szkodzi, znajdują się tu również te przynoszące pozytywne efekty. Interwencje są ułożone w losowej kolejności.</a:t>
            </a:r>
          </a:p>
          <a:p>
            <a:pPr eaLnBrk="1" hangingPunct="1">
              <a:spcBef>
                <a:spcPct val="0"/>
              </a:spcBef>
            </a:pPr>
            <a:r>
              <a:rPr lang="pl-PL" dirty="0" smtClean="0"/>
              <a:t>Oto różne czynniki/interwencje wpływające na wyniki uczniów w nauce. Jak widać mogą być bardzo różne: od wpływu domu rodzinnego dziecka, po strategie nauczania stosowane przez nauczyciela. </a:t>
            </a:r>
          </a:p>
          <a:p>
            <a:pPr eaLnBrk="1" hangingPunct="1">
              <a:spcBef>
                <a:spcPct val="0"/>
              </a:spcBef>
            </a:pPr>
            <a:r>
              <a:rPr lang="pl-PL" dirty="0" smtClean="0"/>
              <a:t>Ewaluacja formatywna rozumiana jest jako monitorowanie procesu uczenia się i wprowadzanie zmian w programach, metodach i w ocenianiu. </a:t>
            </a:r>
          </a:p>
          <a:p>
            <a:pPr eaLnBrk="1" hangingPunct="1">
              <a:spcBef>
                <a:spcPct val="0"/>
              </a:spcBef>
            </a:pPr>
            <a:r>
              <a:rPr lang="pl-PL" dirty="0" smtClean="0"/>
              <a:t>Informacja zwrotna rozumiana jest jako informacja od N do U, od U do N i również od R do U.</a:t>
            </a:r>
          </a:p>
          <a:p>
            <a:pPr eaLnBrk="1" hangingPunct="1">
              <a:spcBef>
                <a:spcPct val="0"/>
              </a:spcBef>
            </a:pPr>
            <a:r>
              <a:rPr lang="pl-PL" dirty="0" smtClean="0"/>
              <a:t>Wiedza merytoryczna nauczyciela – szczególnie jest to ważne w innych systemach edukacyjnych, gdyż tam kształci się nauczycieli, a dopiero potem </a:t>
            </a:r>
            <a:r>
              <a:rPr lang="pl-PL" dirty="0" err="1" smtClean="0"/>
              <a:t>przedmiotowców</a:t>
            </a:r>
            <a:r>
              <a:rPr lang="pl-PL" dirty="0" smtClean="0"/>
              <a:t> i mogą oni mieć braki w wiedzy przedmiotowej. </a:t>
            </a:r>
          </a:p>
          <a:p>
            <a:pPr eaLnBrk="1" hangingPunct="1">
              <a:spcBef>
                <a:spcPct val="0"/>
              </a:spcBef>
            </a:pPr>
            <a:r>
              <a:rPr lang="pl-PL" dirty="0" smtClean="0"/>
              <a:t>Wiele tych interwencji się zazębia, dlatego musimy intuicyjnie myśleć o ich zawartości. NP. niektórzy uważają, że interwencja nazwana Relacje nauczyciel – uczeń, zawiera wszystkie pozostałe. </a:t>
            </a:r>
          </a:p>
          <a:p>
            <a:pPr eaLnBrk="1" hangingPunct="1">
              <a:spcBef>
                <a:spcPct val="0"/>
              </a:spcBef>
            </a:pPr>
            <a:endParaRPr lang="pl-PL" u="sng" dirty="0" smtClean="0"/>
          </a:p>
          <a:p>
            <a:pPr eaLnBrk="1" hangingPunct="1">
              <a:spcBef>
                <a:spcPct val="0"/>
              </a:spcBef>
            </a:pPr>
            <a:r>
              <a:rPr lang="pl-PL" dirty="0" smtClean="0"/>
              <a:t>Po następnym slajdzie wrócić do tego slajdu, aby uczestnicy widzieli listę interwencji.</a:t>
            </a:r>
          </a:p>
        </p:txBody>
      </p:sp>
      <p:sp>
        <p:nvSpPr>
          <p:cNvPr id="4301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27E859-4847-4D9F-A98E-7C0AEC7718F5}" type="slidenum">
              <a:rPr lang="pl-PL" smtClean="0"/>
              <a:pPr fontAlgn="base">
                <a:spcBef>
                  <a:spcPct val="0"/>
                </a:spcBef>
                <a:spcAft>
                  <a:spcPct val="0"/>
                </a:spcAft>
                <a:defRPr/>
              </a:pPr>
              <a:t>6</a:t>
            </a:fld>
            <a:endParaRPr lang="pl-PL" smtClean="0"/>
          </a:p>
        </p:txBody>
      </p:sp>
    </p:spTree>
    <p:extLst>
      <p:ext uri="{BB962C8B-B14F-4D97-AF65-F5344CB8AC3E}">
        <p14:creationId xmlns:p14="http://schemas.microsoft.com/office/powerpoint/2010/main" xmlns="" val="3980369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608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pl-PL" i="1" smtClean="0"/>
              <a:t>Po upływie 5 minut oraz zapisaniu wyników rozmów przez uczestników, trener przedstawia listę interwencji, które według badań prof. Hattiego dają najlepsze efekty (ich średni rozmiar wpływu wynosi od 0,46 do 1,44). Teraz uczestnicy mogą zobaczyć na ile byli blisko prawdy.</a:t>
            </a:r>
            <a:endParaRPr lang="pl-PL" smtClean="0"/>
          </a:p>
          <a:p>
            <a:pPr eaLnBrk="1" hangingPunct="1">
              <a:spcBef>
                <a:spcPct val="0"/>
              </a:spcBef>
            </a:pPr>
            <a:r>
              <a:rPr lang="pl-PL" smtClean="0"/>
              <a:t>Oto 11 czynników, które najmocniej pozytywnie oddziaływają na uczenie się uczniów; tzn. ich rozmiar wpływu znajduje się powyżej </a:t>
            </a:r>
            <a:r>
              <a:rPr lang="pl-PL" b="1" smtClean="0"/>
              <a:t>0,4</a:t>
            </a:r>
            <a:r>
              <a:rPr lang="pl-PL" smtClean="0"/>
              <a:t>.  </a:t>
            </a:r>
          </a:p>
        </p:txBody>
      </p:sp>
      <p:sp>
        <p:nvSpPr>
          <p:cNvPr id="45060"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779986-42EE-4132-BC28-2E3DEEDDECF5}" type="slidenum">
              <a:rPr lang="pl-PL" smtClean="0"/>
              <a:pPr fontAlgn="base">
                <a:spcBef>
                  <a:spcPct val="0"/>
                </a:spcBef>
                <a:spcAft>
                  <a:spcPct val="0"/>
                </a:spcAft>
                <a:defRPr/>
              </a:pPr>
              <a:t>7</a:t>
            </a:fld>
            <a:endParaRPr lang="pl-PL" smtClean="0"/>
          </a:p>
        </p:txBody>
      </p:sp>
    </p:spTree>
    <p:extLst>
      <p:ext uri="{BB962C8B-B14F-4D97-AF65-F5344CB8AC3E}">
        <p14:creationId xmlns:p14="http://schemas.microsoft.com/office/powerpoint/2010/main" xmlns="" val="619716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4" name="Obraz 5" descr="Logo Markpiw.png"/>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843213" y="692150"/>
            <a:ext cx="3389312"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Prostokąt 4"/>
          <p:cNvSpPr/>
          <p:nvPr userDrawn="1"/>
        </p:nvSpPr>
        <p:spPr>
          <a:xfrm>
            <a:off x="0" y="5661025"/>
            <a:ext cx="91440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solidFill>
                <a:prstClr val="white"/>
              </a:solidFill>
            </a:endParaRPr>
          </a:p>
        </p:txBody>
      </p:sp>
      <p:cxnSp>
        <p:nvCxnSpPr>
          <p:cNvPr id="6" name="Łącznik prosty 7"/>
          <p:cNvCxnSpPr/>
          <p:nvPr userDrawn="1"/>
        </p:nvCxnSpPr>
        <p:spPr>
          <a:xfrm>
            <a:off x="2627313" y="2492375"/>
            <a:ext cx="3816350" cy="0"/>
          </a:xfrm>
          <a:prstGeom prst="line">
            <a:avLst/>
          </a:prstGeom>
          <a:ln w="12700">
            <a:solidFill>
              <a:srgbClr val="083F8A"/>
            </a:solidFill>
          </a:ln>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ctrTitle"/>
          </p:nvPr>
        </p:nvSpPr>
        <p:spPr>
          <a:xfrm>
            <a:off x="685800" y="2971800"/>
            <a:ext cx="7772400" cy="1035549"/>
          </a:xfrm>
        </p:spPr>
        <p:txBody>
          <a:bodyPr/>
          <a:lstStyle>
            <a:lvl1pPr algn="ctr">
              <a:defRPr/>
            </a:lvl1pPr>
          </a:lstStyle>
          <a:p>
            <a:r>
              <a:rPr lang="pl-PL" smtClean="0"/>
              <a:t>Kliknij, aby edytować styl</a:t>
            </a:r>
            <a:endParaRPr lang="pl-PL" dirty="0"/>
          </a:p>
        </p:txBody>
      </p:sp>
      <p:sp>
        <p:nvSpPr>
          <p:cNvPr id="3" name="Podtytuł 2"/>
          <p:cNvSpPr>
            <a:spLocks noGrp="1"/>
          </p:cNvSpPr>
          <p:nvPr>
            <p:ph type="subTitle" idx="1"/>
          </p:nvPr>
        </p:nvSpPr>
        <p:spPr>
          <a:xfrm>
            <a:off x="683568" y="4293096"/>
            <a:ext cx="7776864" cy="62292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smtClean="0"/>
              <a:t>Kliknij, aby edytować styl wzorca podtytułu</a:t>
            </a:r>
            <a:endParaRPr lang="pl-PL" dirty="0"/>
          </a:p>
        </p:txBody>
      </p:sp>
    </p:spTree>
    <p:extLst>
      <p:ext uri="{BB962C8B-B14F-4D97-AF65-F5344CB8AC3E}">
        <p14:creationId xmlns:p14="http://schemas.microsoft.com/office/powerpoint/2010/main" xmlns="" val="143984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mtClean="0"/>
              <a:t>Kliknij, aby edytować styl</a:t>
            </a:r>
            <a:endParaRPr lang="pl-PL"/>
          </a:p>
        </p:txBody>
      </p:sp>
      <p:sp>
        <p:nvSpPr>
          <p:cNvPr id="3" name="Symbol zastępczy zawartości 2"/>
          <p:cNvSpPr>
            <a:spLocks noGrp="1"/>
          </p:cNvSpPr>
          <p:nvPr>
            <p:ph idx="1"/>
          </p:nvPr>
        </p:nvSpPr>
        <p:spPr/>
        <p:txBody>
          <a:bodyPr>
            <a:no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xmlns="" val="323396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1"/>
            <a:ext cx="7772400" cy="1110331"/>
          </a:xfrm>
        </p:spPr>
        <p:txBody>
          <a:bodyPr anchor="t"/>
          <a:lstStyle>
            <a:lvl1pPr algn="l">
              <a:defRPr sz="4000" b="1" cap="all"/>
            </a:lvl1pPr>
          </a:lstStyle>
          <a:p>
            <a:r>
              <a:rPr lang="pl-PL" dirty="0" smtClean="0"/>
              <a:t>Kliknij, aby edytować styl</a:t>
            </a:r>
            <a:endParaRPr lang="pl-PL" dirty="0"/>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Tree>
    <p:extLst>
      <p:ext uri="{BB962C8B-B14F-4D97-AF65-F5344CB8AC3E}">
        <p14:creationId xmlns:p14="http://schemas.microsoft.com/office/powerpoint/2010/main" xmlns="" val="1692941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Tree>
    <p:extLst>
      <p:ext uri="{BB962C8B-B14F-4D97-AF65-F5344CB8AC3E}">
        <p14:creationId xmlns:p14="http://schemas.microsoft.com/office/powerpoint/2010/main" xmlns="" val="428937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604638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4524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797050"/>
            <a:ext cx="8229600" cy="364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cxnSp>
        <p:nvCxnSpPr>
          <p:cNvPr id="26" name="Łącznik prosty 25"/>
          <p:cNvCxnSpPr/>
          <p:nvPr userDrawn="1"/>
        </p:nvCxnSpPr>
        <p:spPr>
          <a:xfrm>
            <a:off x="395288" y="5649913"/>
            <a:ext cx="8280400" cy="0"/>
          </a:xfrm>
          <a:prstGeom prst="line">
            <a:avLst/>
          </a:prstGeom>
          <a:ln>
            <a:solidFill>
              <a:srgbClr val="083F8A"/>
            </a:solidFill>
          </a:ln>
        </p:spPr>
        <p:style>
          <a:lnRef idx="1">
            <a:schemeClr val="accent1"/>
          </a:lnRef>
          <a:fillRef idx="0">
            <a:schemeClr val="accent1"/>
          </a:fillRef>
          <a:effectRef idx="0">
            <a:schemeClr val="accent1"/>
          </a:effectRef>
          <a:fontRef idx="minor">
            <a:schemeClr val="tx1"/>
          </a:fontRef>
        </p:style>
      </p:cxnSp>
      <p:pic>
        <p:nvPicPr>
          <p:cNvPr id="1029" name="Picture 3" descr="C:\Users\EwaL\AppData\Local\Temp\Rar$DIa0.533\FE_POWER_poziom_pl-1_rgb.jpg"/>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684213" y="5697538"/>
            <a:ext cx="7848600" cy="1009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72995473"/>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p:txStyles>
    <p:titleStyle>
      <a:lvl1pPr algn="l" rtl="0" eaLnBrk="0" fontAlgn="base" hangingPunct="0">
        <a:spcBef>
          <a:spcPct val="0"/>
        </a:spcBef>
        <a:spcAft>
          <a:spcPct val="0"/>
        </a:spcAft>
        <a:defRPr sz="3600" b="1" kern="1200">
          <a:solidFill>
            <a:srgbClr val="083F8A"/>
          </a:solidFill>
          <a:latin typeface="+mj-lt"/>
          <a:ea typeface="+mj-ea"/>
          <a:cs typeface="+mj-cs"/>
        </a:defRPr>
      </a:lvl1pPr>
      <a:lvl2pPr algn="l" rtl="0" eaLnBrk="0" fontAlgn="base" hangingPunct="0">
        <a:spcBef>
          <a:spcPct val="0"/>
        </a:spcBef>
        <a:spcAft>
          <a:spcPct val="0"/>
        </a:spcAft>
        <a:defRPr sz="3600" b="1">
          <a:solidFill>
            <a:srgbClr val="083F8A"/>
          </a:solidFill>
          <a:latin typeface="Calibri" pitchFamily="34" charset="0"/>
        </a:defRPr>
      </a:lvl2pPr>
      <a:lvl3pPr algn="l" rtl="0" eaLnBrk="0" fontAlgn="base" hangingPunct="0">
        <a:spcBef>
          <a:spcPct val="0"/>
        </a:spcBef>
        <a:spcAft>
          <a:spcPct val="0"/>
        </a:spcAft>
        <a:defRPr sz="3600" b="1">
          <a:solidFill>
            <a:srgbClr val="083F8A"/>
          </a:solidFill>
          <a:latin typeface="Calibri" pitchFamily="34" charset="0"/>
        </a:defRPr>
      </a:lvl3pPr>
      <a:lvl4pPr algn="l" rtl="0" eaLnBrk="0" fontAlgn="base" hangingPunct="0">
        <a:spcBef>
          <a:spcPct val="0"/>
        </a:spcBef>
        <a:spcAft>
          <a:spcPct val="0"/>
        </a:spcAft>
        <a:defRPr sz="3600" b="1">
          <a:solidFill>
            <a:srgbClr val="083F8A"/>
          </a:solidFill>
          <a:latin typeface="Calibri" pitchFamily="34" charset="0"/>
        </a:defRPr>
      </a:lvl4pPr>
      <a:lvl5pPr algn="l" rtl="0" eaLnBrk="0" fontAlgn="base" hangingPunct="0">
        <a:spcBef>
          <a:spcPct val="0"/>
        </a:spcBef>
        <a:spcAft>
          <a:spcPct val="0"/>
        </a:spcAft>
        <a:defRPr sz="3600" b="1">
          <a:solidFill>
            <a:srgbClr val="083F8A"/>
          </a:solidFill>
          <a:latin typeface="Calibri" pitchFamily="34" charset="0"/>
        </a:defRPr>
      </a:lvl5pPr>
      <a:lvl6pPr marL="457200" algn="l" rtl="0" fontAlgn="base">
        <a:spcBef>
          <a:spcPct val="0"/>
        </a:spcBef>
        <a:spcAft>
          <a:spcPct val="0"/>
        </a:spcAft>
        <a:defRPr sz="3600" b="1">
          <a:solidFill>
            <a:srgbClr val="083F8A"/>
          </a:solidFill>
          <a:latin typeface="Calibri" pitchFamily="34" charset="0"/>
        </a:defRPr>
      </a:lvl6pPr>
      <a:lvl7pPr marL="914400" algn="l" rtl="0" fontAlgn="base">
        <a:spcBef>
          <a:spcPct val="0"/>
        </a:spcBef>
        <a:spcAft>
          <a:spcPct val="0"/>
        </a:spcAft>
        <a:defRPr sz="3600" b="1">
          <a:solidFill>
            <a:srgbClr val="083F8A"/>
          </a:solidFill>
          <a:latin typeface="Calibri" pitchFamily="34" charset="0"/>
        </a:defRPr>
      </a:lvl7pPr>
      <a:lvl8pPr marL="1371600" algn="l" rtl="0" fontAlgn="base">
        <a:spcBef>
          <a:spcPct val="0"/>
        </a:spcBef>
        <a:spcAft>
          <a:spcPct val="0"/>
        </a:spcAft>
        <a:defRPr sz="3600" b="1">
          <a:solidFill>
            <a:srgbClr val="083F8A"/>
          </a:solidFill>
          <a:latin typeface="Calibri" pitchFamily="34" charset="0"/>
        </a:defRPr>
      </a:lvl8pPr>
      <a:lvl9pPr marL="1828800" algn="l" rtl="0" fontAlgn="base">
        <a:spcBef>
          <a:spcPct val="0"/>
        </a:spcBef>
        <a:spcAft>
          <a:spcPct val="0"/>
        </a:spcAft>
        <a:defRPr sz="3600" b="1">
          <a:solidFill>
            <a:srgbClr val="083F8A"/>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595959"/>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rgbClr val="595959"/>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rgbClr val="595959"/>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rgbClr val="595959"/>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hyperlink" Target="https://www.ekorodzice.pl/zabka-z-plasteliny,72,86,342.html" TargetMode="Externa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hyperlink" Target="https://www.youtube.com/watch?v=Qfto958glHI" TargetMode="External"/><Relationship Id="rId4" Type="http://schemas.openxmlformats.org/officeDocument/2006/relationships/hyperlink" Target="http://sdelala-sama.ru/podelki/2140-lyagushka-iz-plastilina.html"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3.jpeg"/><Relationship Id="rId4" Type="http://schemas.openxmlformats.org/officeDocument/2006/relationships/hyperlink" Target="https://www.npseo.pl/data/various/files/Sesja%20I_3%20Jacek%20Strzemieczny.pdf"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3429000"/>
            <a:ext cx="7772400" cy="1035549"/>
          </a:xfrm>
        </p:spPr>
        <p:txBody>
          <a:bodyPr/>
          <a:lstStyle/>
          <a:p>
            <a:r>
              <a:rPr lang="pl-PL" sz="2400" dirty="0" smtClean="0"/>
              <a:t/>
            </a:r>
            <a:br>
              <a:rPr lang="pl-PL" sz="2400" dirty="0" smtClean="0"/>
            </a:br>
            <a:r>
              <a:rPr lang="pl-PL" sz="2400" dirty="0"/>
              <a:t/>
            </a:r>
            <a:br>
              <a:rPr lang="pl-PL" sz="2400" dirty="0"/>
            </a:br>
            <a:r>
              <a:rPr lang="pl-PL" sz="2400" dirty="0" smtClean="0"/>
              <a:t/>
            </a:r>
            <a:br>
              <a:rPr lang="pl-PL" sz="2400" dirty="0" smtClean="0"/>
            </a:br>
            <a:r>
              <a:rPr lang="pl-PL" dirty="0"/>
              <a:t/>
            </a:r>
            <a:br>
              <a:rPr lang="pl-PL" dirty="0"/>
            </a:br>
            <a:r>
              <a:rPr lang="pl-PL" dirty="0" smtClean="0">
                <a:latin typeface="Calibri" pitchFamily="34" charset="0"/>
                <a:cs typeface="Calibri" pitchFamily="34" charset="0"/>
              </a:rPr>
              <a:t>Moduł V</a:t>
            </a:r>
            <a:br>
              <a:rPr lang="pl-PL" dirty="0" smtClean="0">
                <a:latin typeface="Calibri" pitchFamily="34" charset="0"/>
                <a:cs typeface="Calibri" pitchFamily="34" charset="0"/>
              </a:rPr>
            </a:br>
            <a:r>
              <a:rPr lang="pl-PL" dirty="0" smtClean="0">
                <a:latin typeface="Calibri" pitchFamily="34" charset="0"/>
                <a:cs typeface="Calibri" pitchFamily="34" charset="0"/>
              </a:rPr>
              <a:t>Proces uczenia się a rozwój kompetencji kluczowych</a:t>
            </a:r>
            <a:endParaRPr lang="pl-PL" i="1" dirty="0">
              <a:latin typeface="Calibri" pitchFamily="34" charset="0"/>
              <a:cs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260648"/>
            <a:ext cx="8229600" cy="600067"/>
          </a:xfrm>
        </p:spPr>
        <p:txBody>
          <a:bodyPr/>
          <a:lstStyle/>
          <a:p>
            <a:r>
              <a:rPr lang="pl-PL" dirty="0" smtClean="0"/>
              <a:t>Identyfikacja etapu uczenia się - ćwiczenie</a:t>
            </a:r>
            <a:endParaRPr lang="pl-PL" dirty="0"/>
          </a:p>
        </p:txBody>
      </p:sp>
      <p:sp>
        <p:nvSpPr>
          <p:cNvPr id="3" name="Symbol zastępczy zawartości 2"/>
          <p:cNvSpPr>
            <a:spLocks noGrp="1"/>
          </p:cNvSpPr>
          <p:nvPr>
            <p:ph idx="1"/>
          </p:nvPr>
        </p:nvSpPr>
        <p:spPr>
          <a:xfrm>
            <a:off x="467544" y="980728"/>
            <a:ext cx="8229600" cy="3648405"/>
          </a:xfrm>
        </p:spPr>
        <p:txBody>
          <a:bodyPr/>
          <a:lstStyle/>
          <a:p>
            <a:pPr marL="0" indent="0">
              <a:buNone/>
            </a:pPr>
            <a:r>
              <a:rPr lang="pl-PL" b="1" dirty="0" smtClean="0"/>
              <a:t>Zastanów się, na którym etapie jesteś, jeśli chodzi o…</a:t>
            </a:r>
          </a:p>
          <a:p>
            <a:r>
              <a:rPr lang="pl-PL" dirty="0" smtClean="0"/>
              <a:t>Zawiązywanie butów;</a:t>
            </a:r>
          </a:p>
          <a:p>
            <a:r>
              <a:rPr lang="pl-PL" dirty="0" smtClean="0"/>
              <a:t>Robienie tortu </a:t>
            </a:r>
            <a:r>
              <a:rPr lang="pl-PL" dirty="0" err="1" smtClean="0"/>
              <a:t>Pavlova</a:t>
            </a:r>
            <a:r>
              <a:rPr lang="pl-PL" dirty="0" smtClean="0"/>
              <a:t>;</a:t>
            </a:r>
          </a:p>
          <a:p>
            <a:r>
              <a:rPr lang="pl-PL" dirty="0" smtClean="0"/>
              <a:t>Pływanie stylem grzbietowym;</a:t>
            </a:r>
          </a:p>
          <a:p>
            <a:r>
              <a:rPr lang="pl-PL" dirty="0" smtClean="0"/>
              <a:t>Obsługi </a:t>
            </a:r>
            <a:r>
              <a:rPr lang="pl-PL" dirty="0" err="1" smtClean="0"/>
              <a:t>smartfonu</a:t>
            </a:r>
            <a:r>
              <a:rPr lang="pl-PL" dirty="0" smtClean="0"/>
              <a:t>;</a:t>
            </a:r>
          </a:p>
          <a:p>
            <a:r>
              <a:rPr lang="pl-PL" dirty="0" smtClean="0"/>
              <a:t>Prowadzenie samochodu;</a:t>
            </a:r>
          </a:p>
          <a:p>
            <a:r>
              <a:rPr lang="pl-PL" dirty="0" smtClean="0"/>
              <a:t>Porozumiewanie się w języku mandaryńskim;</a:t>
            </a:r>
          </a:p>
          <a:p>
            <a:r>
              <a:rPr lang="pl-PL" dirty="0" smtClean="0"/>
              <a:t>Jazdy na rowerze;</a:t>
            </a:r>
          </a:p>
          <a:p>
            <a:r>
              <a:rPr lang="pl-PL" dirty="0" smtClean="0"/>
              <a:t>Wspomagania przedszkola.</a:t>
            </a:r>
          </a:p>
          <a:p>
            <a:endParaRPr lang="pl-PL" dirty="0" smtClean="0"/>
          </a:p>
          <a:p>
            <a:endParaRPr lang="pl-PL" dirty="0" smtClean="0"/>
          </a:p>
          <a:p>
            <a:endParaRPr lang="pl-PL" dirty="0"/>
          </a:p>
        </p:txBody>
      </p:sp>
    </p:spTree>
    <p:extLst>
      <p:ext uri="{BB962C8B-B14F-4D97-AF65-F5344CB8AC3E}">
        <p14:creationId xmlns:p14="http://schemas.microsoft.com/office/powerpoint/2010/main" xmlns="" val="15385226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88640"/>
            <a:ext cx="8229600" cy="1143000"/>
          </a:xfrm>
        </p:spPr>
        <p:txBody>
          <a:bodyPr/>
          <a:lstStyle/>
          <a:p>
            <a:r>
              <a:rPr lang="pl-PL" sz="3200" dirty="0"/>
              <a:t>Taksonomia celów w dziedzinie poznawczej </a:t>
            </a:r>
            <a:r>
              <a:rPr lang="pl-PL" sz="3200" dirty="0" smtClean="0"/>
              <a:t/>
            </a:r>
            <a:br>
              <a:rPr lang="pl-PL" sz="3200" dirty="0" smtClean="0"/>
            </a:br>
            <a:r>
              <a:rPr lang="pl-PL" sz="3200" dirty="0" smtClean="0"/>
              <a:t>(</a:t>
            </a:r>
            <a:r>
              <a:rPr lang="pl-PL" sz="3200" dirty="0" err="1" smtClean="0"/>
              <a:t>B.Niemierko</a:t>
            </a:r>
            <a:r>
              <a:rPr lang="pl-PL" sz="3200"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14889828"/>
              </p:ext>
            </p:extLst>
          </p:nvPr>
        </p:nvGraphicFramePr>
        <p:xfrm>
          <a:off x="179512" y="1412776"/>
          <a:ext cx="8784976" cy="4404396"/>
        </p:xfrm>
        <a:graphic>
          <a:graphicData uri="http://schemas.openxmlformats.org/drawingml/2006/table">
            <a:tbl>
              <a:tblPr>
                <a:tableStyleId>{5C22544A-7EE6-4342-B048-85BDC9FD1C3A}</a:tableStyleId>
              </a:tblPr>
              <a:tblGrid>
                <a:gridCol w="3008874"/>
                <a:gridCol w="5776102"/>
              </a:tblGrid>
              <a:tr h="736612">
                <a:tc>
                  <a:txBody>
                    <a:bodyPr/>
                    <a:lstStyle/>
                    <a:p>
                      <a:pPr algn="ctr">
                        <a:lnSpc>
                          <a:spcPct val="150000"/>
                        </a:lnSpc>
                        <a:spcBef>
                          <a:spcPts val="600"/>
                        </a:spcBef>
                        <a:spcAft>
                          <a:spcPts val="600"/>
                        </a:spcAft>
                      </a:pPr>
                      <a:r>
                        <a:rPr lang="pl-PL" sz="2400" dirty="0">
                          <a:effectLst/>
                        </a:rPr>
                        <a:t>Poziom</a:t>
                      </a:r>
                      <a:endParaRPr lang="pl-PL" sz="2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Bef>
                          <a:spcPts val="600"/>
                        </a:spcBef>
                        <a:spcAft>
                          <a:spcPts val="600"/>
                        </a:spcAft>
                      </a:pPr>
                      <a:r>
                        <a:rPr lang="pl-PL" sz="2400" dirty="0">
                          <a:effectLst/>
                        </a:rPr>
                        <a:t>Kategoria</a:t>
                      </a:r>
                      <a:endParaRPr lang="pl-PL" sz="2800" dirty="0">
                        <a:effectLst/>
                        <a:latin typeface="Times New Roman" panose="02020603050405020304" pitchFamily="18" charset="0"/>
                        <a:ea typeface="Times New Roman" panose="02020603050405020304" pitchFamily="18" charset="0"/>
                      </a:endParaRPr>
                    </a:p>
                  </a:txBody>
                  <a:tcPr marL="68580" marR="68580" marT="0" marB="0" anchor="ctr"/>
                </a:tc>
              </a:tr>
              <a:tr h="736612">
                <a:tc rowSpan="2">
                  <a:txBody>
                    <a:bodyPr/>
                    <a:lstStyle/>
                    <a:p>
                      <a:pPr marL="342900" lvl="0" indent="-342900" algn="ctr">
                        <a:lnSpc>
                          <a:spcPct val="150000"/>
                        </a:lnSpc>
                        <a:spcBef>
                          <a:spcPts val="600"/>
                        </a:spcBef>
                        <a:spcAft>
                          <a:spcPts val="600"/>
                        </a:spcAft>
                        <a:buFont typeface="+mj-lt"/>
                        <a:buAutoNum type="romanUcPeriod"/>
                      </a:pPr>
                      <a:r>
                        <a:rPr lang="pl-PL" sz="2400" dirty="0">
                          <a:effectLst/>
                        </a:rPr>
                        <a:t>Wiadomości</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50000"/>
                        </a:lnSpc>
                        <a:spcBef>
                          <a:spcPts val="600"/>
                        </a:spcBef>
                        <a:spcAft>
                          <a:spcPts val="600"/>
                        </a:spcAft>
                        <a:buFont typeface="+mj-lt"/>
                        <a:buNone/>
                      </a:pPr>
                      <a:r>
                        <a:rPr lang="pl-PL" sz="2400" dirty="0" smtClean="0">
                          <a:effectLst/>
                        </a:rPr>
                        <a:t>A. Zapamiętanie </a:t>
                      </a:r>
                      <a:r>
                        <a:rPr lang="pl-PL" sz="2400" dirty="0">
                          <a:effectLst/>
                        </a:rPr>
                        <a:t>wiadomości</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6612">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B. Zrozumienie </a:t>
                      </a:r>
                      <a:r>
                        <a:rPr lang="pl-PL" sz="2400" dirty="0">
                          <a:effectLst/>
                        </a:rPr>
                        <a:t>wiadomości</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1058936">
                <a:tc rowSpan="2">
                  <a:txBody>
                    <a:bodyPr/>
                    <a:lstStyle/>
                    <a:p>
                      <a:pPr marL="0" lvl="0" indent="0" algn="ctr">
                        <a:lnSpc>
                          <a:spcPct val="150000"/>
                        </a:lnSpc>
                        <a:spcBef>
                          <a:spcPts val="600"/>
                        </a:spcBef>
                        <a:spcAft>
                          <a:spcPts val="600"/>
                        </a:spcAft>
                        <a:buFont typeface="+mj-lt"/>
                        <a:buNone/>
                      </a:pPr>
                      <a:r>
                        <a:rPr lang="pl-PL" sz="2400" dirty="0" smtClean="0">
                          <a:effectLst/>
                        </a:rPr>
                        <a:t>II. Umiejętności</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50000"/>
                        </a:lnSpc>
                        <a:spcBef>
                          <a:spcPts val="600"/>
                        </a:spcBef>
                        <a:spcAft>
                          <a:spcPts val="600"/>
                        </a:spcAft>
                        <a:buFont typeface="+mj-lt"/>
                        <a:buNone/>
                      </a:pPr>
                      <a:r>
                        <a:rPr lang="pl-PL" sz="2400" dirty="0" smtClean="0">
                          <a:effectLst/>
                        </a:rPr>
                        <a:t>C. Stosowanie </a:t>
                      </a:r>
                      <a:r>
                        <a:rPr lang="pl-PL" sz="2400" dirty="0">
                          <a:effectLst/>
                        </a:rPr>
                        <a:t>wiadomości w sytuacjach typowych</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1058936">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D.</a:t>
                      </a:r>
                      <a:r>
                        <a:rPr lang="pl-PL" sz="2400" baseline="0" dirty="0" smtClean="0">
                          <a:effectLst/>
                        </a:rPr>
                        <a:t> </a:t>
                      </a:r>
                      <a:r>
                        <a:rPr lang="pl-PL" sz="2400" dirty="0" smtClean="0">
                          <a:effectLst/>
                        </a:rPr>
                        <a:t>Stosowanie </a:t>
                      </a:r>
                      <a:r>
                        <a:rPr lang="pl-PL" sz="2400" dirty="0">
                          <a:effectLst/>
                        </a:rPr>
                        <a:t>wiadomości w sytuacjach problemowych</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34661480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744083"/>
          </a:xfrm>
        </p:spPr>
        <p:txBody>
          <a:bodyPr/>
          <a:lstStyle/>
          <a:p>
            <a:r>
              <a:rPr lang="pl-PL" sz="3200" dirty="0"/>
              <a:t>Taksonomia celów praktycznych (B. </a:t>
            </a:r>
            <a:r>
              <a:rPr lang="pl-PL" sz="3200" dirty="0" err="1"/>
              <a:t>Niemierko</a:t>
            </a:r>
            <a:r>
              <a:rPr lang="pl-PL" sz="3200"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00908135"/>
              </p:ext>
            </p:extLst>
          </p:nvPr>
        </p:nvGraphicFramePr>
        <p:xfrm>
          <a:off x="436407" y="1340768"/>
          <a:ext cx="8229600" cy="4398006"/>
        </p:xfrm>
        <a:graphic>
          <a:graphicData uri="http://schemas.openxmlformats.org/drawingml/2006/table">
            <a:tbl>
              <a:tblPr>
                <a:tableStyleId>{5C22544A-7EE6-4342-B048-85BDC9FD1C3A}</a:tableStyleId>
              </a:tblPr>
              <a:tblGrid>
                <a:gridCol w="2768352"/>
                <a:gridCol w="5461248"/>
              </a:tblGrid>
              <a:tr h="734482">
                <a:tc>
                  <a:txBody>
                    <a:bodyPr/>
                    <a:lstStyle/>
                    <a:p>
                      <a:pPr algn="ctr">
                        <a:lnSpc>
                          <a:spcPct val="150000"/>
                        </a:lnSpc>
                        <a:spcBef>
                          <a:spcPts val="600"/>
                        </a:spcBef>
                        <a:spcAft>
                          <a:spcPts val="600"/>
                        </a:spcAft>
                      </a:pPr>
                      <a:r>
                        <a:rPr lang="pl-PL" sz="2400" dirty="0">
                          <a:effectLst/>
                        </a:rPr>
                        <a:t>Poziom</a:t>
                      </a:r>
                      <a:endParaRPr lang="pl-PL" sz="2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600"/>
                        </a:spcBef>
                        <a:spcAft>
                          <a:spcPts val="600"/>
                        </a:spcAft>
                      </a:pPr>
                      <a:r>
                        <a:rPr lang="pl-PL" sz="2400" dirty="0">
                          <a:effectLst/>
                        </a:rPr>
                        <a:t>Kategoria</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rowSpan="2">
                  <a:txBody>
                    <a:bodyPr/>
                    <a:lstStyle/>
                    <a:p>
                      <a:pPr marL="342900" lvl="0" indent="-342900" algn="ctr">
                        <a:lnSpc>
                          <a:spcPct val="150000"/>
                        </a:lnSpc>
                        <a:spcBef>
                          <a:spcPts val="600"/>
                        </a:spcBef>
                        <a:spcAft>
                          <a:spcPts val="600"/>
                        </a:spcAft>
                        <a:buFont typeface="+mj-lt"/>
                        <a:buAutoNum type="romanUcPeriod"/>
                      </a:pPr>
                      <a:r>
                        <a:rPr lang="pl-PL" sz="2400">
                          <a:effectLst/>
                        </a:rPr>
                        <a:t>Działania</a:t>
                      </a:r>
                      <a:endParaRPr lang="pl-PL"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50000"/>
                        </a:lnSpc>
                        <a:spcBef>
                          <a:spcPts val="600"/>
                        </a:spcBef>
                        <a:spcAft>
                          <a:spcPts val="600"/>
                        </a:spcAft>
                        <a:buFont typeface="+mj-lt"/>
                        <a:buAutoNum type="alphaUcPeriod"/>
                      </a:pPr>
                      <a:r>
                        <a:rPr lang="pl-PL" sz="2400" dirty="0">
                          <a:effectLst/>
                        </a:rPr>
                        <a:t>Naśladowanie działania</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B.   Odtwarzanie </a:t>
                      </a:r>
                      <a:r>
                        <a:rPr lang="pl-PL" sz="2400" dirty="0">
                          <a:effectLst/>
                        </a:rPr>
                        <a:t>działania</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rowSpan="2">
                  <a:txBody>
                    <a:bodyPr/>
                    <a:lstStyle/>
                    <a:p>
                      <a:pPr marL="0" lvl="0" indent="0" algn="ctr">
                        <a:lnSpc>
                          <a:spcPct val="150000"/>
                        </a:lnSpc>
                        <a:spcBef>
                          <a:spcPts val="600"/>
                        </a:spcBef>
                        <a:spcAft>
                          <a:spcPts val="600"/>
                        </a:spcAft>
                        <a:buFont typeface="+mj-lt"/>
                        <a:buNone/>
                      </a:pPr>
                      <a:r>
                        <a:rPr lang="pl-PL" sz="2400" dirty="0" smtClean="0">
                          <a:effectLst/>
                        </a:rPr>
                        <a:t>II. Umiejętności</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nSpc>
                          <a:spcPct val="150000"/>
                        </a:lnSpc>
                        <a:spcBef>
                          <a:spcPts val="600"/>
                        </a:spcBef>
                        <a:spcAft>
                          <a:spcPts val="600"/>
                        </a:spcAft>
                        <a:buFont typeface="+mj-lt"/>
                        <a:buNone/>
                      </a:pPr>
                      <a:r>
                        <a:rPr lang="pl-PL" sz="2400" dirty="0" smtClean="0">
                          <a:effectLst/>
                        </a:rPr>
                        <a:t>C.   Sprawność </a:t>
                      </a:r>
                      <a:r>
                        <a:rPr lang="pl-PL" sz="2400" dirty="0">
                          <a:effectLst/>
                        </a:rPr>
                        <a:t>działania w stałych warunkach</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D.   Sprawność </a:t>
                      </a:r>
                      <a:r>
                        <a:rPr lang="pl-PL" sz="2400" dirty="0">
                          <a:effectLst/>
                        </a:rPr>
                        <a:t>działania w zmiennych warunkach</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2879002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229600" cy="1143000"/>
          </a:xfrm>
        </p:spPr>
        <p:txBody>
          <a:bodyPr/>
          <a:lstStyle/>
          <a:p>
            <a:r>
              <a:rPr lang="pl-PL" sz="3200" dirty="0" smtClean="0"/>
              <a:t>Taksonomia </a:t>
            </a:r>
            <a:r>
              <a:rPr lang="pl-PL" sz="3200" dirty="0"/>
              <a:t>celów w dziedzinie motywacyjnej (B. </a:t>
            </a:r>
            <a:r>
              <a:rPr lang="pl-PL" sz="3200" dirty="0" err="1"/>
              <a:t>Niemierko</a:t>
            </a:r>
            <a:r>
              <a:rPr lang="pl-PL" sz="3200"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2843413304"/>
              </p:ext>
            </p:extLst>
          </p:nvPr>
        </p:nvGraphicFramePr>
        <p:xfrm>
          <a:off x="457200" y="1412776"/>
          <a:ext cx="8229600" cy="3672410"/>
        </p:xfrm>
        <a:graphic>
          <a:graphicData uri="http://schemas.openxmlformats.org/drawingml/2006/table">
            <a:tbl>
              <a:tblPr>
                <a:tableStyleId>{5C22544A-7EE6-4342-B048-85BDC9FD1C3A}</a:tableStyleId>
              </a:tblPr>
              <a:tblGrid>
                <a:gridCol w="3394720"/>
                <a:gridCol w="4834880"/>
              </a:tblGrid>
              <a:tr h="734482">
                <a:tc>
                  <a:txBody>
                    <a:bodyPr/>
                    <a:lstStyle/>
                    <a:p>
                      <a:pPr algn="ctr">
                        <a:lnSpc>
                          <a:spcPct val="150000"/>
                        </a:lnSpc>
                        <a:spcBef>
                          <a:spcPts val="600"/>
                        </a:spcBef>
                        <a:spcAft>
                          <a:spcPts val="600"/>
                        </a:spcAft>
                      </a:pPr>
                      <a:r>
                        <a:rPr lang="pl-PL" sz="2400" dirty="0">
                          <a:effectLst/>
                        </a:rPr>
                        <a:t>Poziom</a:t>
                      </a:r>
                      <a:endParaRPr lang="pl-PL" sz="2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Bef>
                          <a:spcPts val="600"/>
                        </a:spcBef>
                        <a:spcAft>
                          <a:spcPts val="600"/>
                        </a:spcAft>
                      </a:pPr>
                      <a:r>
                        <a:rPr lang="pl-PL" sz="2400" dirty="0">
                          <a:effectLst/>
                        </a:rPr>
                        <a:t>Kategoria</a:t>
                      </a:r>
                      <a:endParaRPr lang="pl-PL" sz="2800" dirty="0">
                        <a:effectLst/>
                        <a:latin typeface="Times New Roman" panose="02020603050405020304" pitchFamily="18" charset="0"/>
                        <a:ea typeface="Times New Roman" panose="02020603050405020304" pitchFamily="18" charset="0"/>
                      </a:endParaRPr>
                    </a:p>
                  </a:txBody>
                  <a:tcPr marL="68580" marR="68580" marT="0" marB="0" anchor="ctr"/>
                </a:tc>
              </a:tr>
              <a:tr h="734482">
                <a:tc rowSpan="2">
                  <a:txBody>
                    <a:bodyPr/>
                    <a:lstStyle/>
                    <a:p>
                      <a:pPr marL="342900" lvl="0" indent="-342900" algn="ctr">
                        <a:lnSpc>
                          <a:spcPct val="150000"/>
                        </a:lnSpc>
                        <a:spcBef>
                          <a:spcPts val="600"/>
                        </a:spcBef>
                        <a:spcAft>
                          <a:spcPts val="600"/>
                        </a:spcAft>
                        <a:buFont typeface="+mj-lt"/>
                        <a:buAutoNum type="romanUcPeriod"/>
                      </a:pPr>
                      <a:r>
                        <a:rPr lang="pl-PL" sz="2400" dirty="0">
                          <a:effectLst/>
                        </a:rPr>
                        <a:t>Działania</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nSpc>
                          <a:spcPct val="150000"/>
                        </a:lnSpc>
                        <a:spcBef>
                          <a:spcPts val="600"/>
                        </a:spcBef>
                        <a:spcAft>
                          <a:spcPts val="600"/>
                        </a:spcAft>
                        <a:buFont typeface="+mj-lt"/>
                        <a:buAutoNum type="alphaUcPeriod"/>
                      </a:pPr>
                      <a:r>
                        <a:rPr lang="pl-PL" sz="2400" dirty="0">
                          <a:effectLst/>
                        </a:rPr>
                        <a:t>Uczestnictwo w działaniu</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B.   Podejmowanie </a:t>
                      </a:r>
                      <a:r>
                        <a:rPr lang="pl-PL" sz="2400" dirty="0">
                          <a:effectLst/>
                        </a:rPr>
                        <a:t>działania</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rowSpan="2">
                  <a:txBody>
                    <a:bodyPr/>
                    <a:lstStyle/>
                    <a:p>
                      <a:pPr marL="0" lvl="0" indent="0" algn="ctr">
                        <a:lnSpc>
                          <a:spcPct val="150000"/>
                        </a:lnSpc>
                        <a:spcBef>
                          <a:spcPts val="600"/>
                        </a:spcBef>
                        <a:spcAft>
                          <a:spcPts val="600"/>
                        </a:spcAft>
                        <a:buFont typeface="+mj-lt"/>
                        <a:buNone/>
                      </a:pPr>
                      <a:r>
                        <a:rPr lang="pl-PL" sz="2400" dirty="0" smtClean="0">
                          <a:effectLst/>
                        </a:rPr>
                        <a:t>II. Postawy</a:t>
                      </a:r>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lvl="0" indent="0">
                        <a:lnSpc>
                          <a:spcPct val="150000"/>
                        </a:lnSpc>
                        <a:spcBef>
                          <a:spcPts val="600"/>
                        </a:spcBef>
                        <a:spcAft>
                          <a:spcPts val="600"/>
                        </a:spcAft>
                        <a:buFont typeface="+mj-lt"/>
                        <a:buNone/>
                      </a:pPr>
                      <a:r>
                        <a:rPr lang="pl-PL" sz="2400" dirty="0" smtClean="0">
                          <a:effectLst/>
                        </a:rPr>
                        <a:t>C.    Nastawienie </a:t>
                      </a:r>
                      <a:r>
                        <a:rPr lang="pl-PL" sz="2400" dirty="0">
                          <a:effectLst/>
                        </a:rPr>
                        <a:t>na działanie</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r h="734482">
                <a:tc vMerge="1">
                  <a:txBody>
                    <a:bodyPr/>
                    <a:lstStyle/>
                    <a:p>
                      <a:endParaRPr lang="pl-PL"/>
                    </a:p>
                  </a:txBody>
                  <a:tcPr/>
                </a:tc>
                <a:tc>
                  <a:txBody>
                    <a:bodyPr/>
                    <a:lstStyle/>
                    <a:p>
                      <a:pPr marL="0" lvl="0" indent="0">
                        <a:lnSpc>
                          <a:spcPct val="150000"/>
                        </a:lnSpc>
                        <a:spcBef>
                          <a:spcPts val="600"/>
                        </a:spcBef>
                        <a:spcAft>
                          <a:spcPts val="600"/>
                        </a:spcAft>
                        <a:buFont typeface="+mj-lt"/>
                        <a:buNone/>
                      </a:pPr>
                      <a:r>
                        <a:rPr lang="pl-PL" sz="2400" dirty="0" smtClean="0">
                          <a:effectLst/>
                        </a:rPr>
                        <a:t>D.    System </a:t>
                      </a:r>
                      <a:r>
                        <a:rPr lang="pl-PL" sz="2400" dirty="0">
                          <a:effectLst/>
                        </a:rPr>
                        <a:t>działań</a:t>
                      </a:r>
                      <a:endParaRPr lang="pl-PL" sz="2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Prostokąt 4"/>
          <p:cNvSpPr/>
          <p:nvPr/>
        </p:nvSpPr>
        <p:spPr>
          <a:xfrm>
            <a:off x="539552" y="5373216"/>
            <a:ext cx="7704856" cy="276999"/>
          </a:xfrm>
          <a:prstGeom prst="rect">
            <a:avLst/>
          </a:prstGeom>
        </p:spPr>
        <p:txBody>
          <a:bodyPr wrap="square">
            <a:spAutoFit/>
          </a:bodyPr>
          <a:lstStyle/>
          <a:p>
            <a:r>
              <a:rPr lang="pl-PL" sz="1200" dirty="0"/>
              <a:t>Źródło: B. </a:t>
            </a:r>
            <a:r>
              <a:rPr lang="pl-PL" sz="1200" dirty="0" err="1"/>
              <a:t>Niemierko</a:t>
            </a:r>
            <a:r>
              <a:rPr lang="pl-PL" sz="1200" dirty="0"/>
              <a:t>: Cele kształcenia w: K. Kruszewski. Sztuka nauczania – czynności nauczyciela. PWN. Warszawa 1991.</a:t>
            </a:r>
          </a:p>
        </p:txBody>
      </p:sp>
    </p:spTree>
    <p:extLst>
      <p:ext uri="{BB962C8B-B14F-4D97-AF65-F5344CB8AC3E}">
        <p14:creationId xmlns:p14="http://schemas.microsoft.com/office/powerpoint/2010/main" xmlns="" val="5481784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smtClean="0"/>
              <a:t>Przypomnij sobie, jak uczyłaś/</a:t>
            </a:r>
            <a:r>
              <a:rPr lang="pl-PL" dirty="0" err="1" smtClean="0"/>
              <a:t>łeś</a:t>
            </a:r>
            <a:r>
              <a:rPr lang="pl-PL" dirty="0" smtClean="0"/>
              <a:t> się obsługi komputera?</a:t>
            </a:r>
          </a:p>
          <a:p>
            <a:r>
              <a:rPr lang="pl-PL" dirty="0" smtClean="0"/>
              <a:t>Zapisz swoje działania.</a:t>
            </a:r>
            <a:endParaRPr lang="pl-PL" dirty="0"/>
          </a:p>
        </p:txBody>
      </p:sp>
    </p:spTree>
    <p:extLst>
      <p:ext uri="{BB962C8B-B14F-4D97-AF65-F5344CB8AC3E}">
        <p14:creationId xmlns:p14="http://schemas.microsoft.com/office/powerpoint/2010/main" xmlns="" val="11901516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638944"/>
          </a:xfrm>
        </p:spPr>
        <p:txBody>
          <a:bodyPr/>
          <a:lstStyle/>
          <a:p>
            <a:r>
              <a:rPr lang="pl-PL" sz="3200" dirty="0" smtClean="0"/>
              <a:t>Cykl uczenia się dorosłych wg Davida Kolba</a:t>
            </a:r>
            <a:endParaRPr lang="pl-PL" sz="32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2855574398"/>
              </p:ext>
            </p:extLst>
          </p:nvPr>
        </p:nvGraphicFramePr>
        <p:xfrm>
          <a:off x="971600" y="836712"/>
          <a:ext cx="7427168" cy="4041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ole tekstowe 4"/>
          <p:cNvSpPr txBox="1"/>
          <p:nvPr/>
        </p:nvSpPr>
        <p:spPr>
          <a:xfrm>
            <a:off x="179512" y="5085184"/>
            <a:ext cx="8435258" cy="523220"/>
          </a:xfrm>
          <a:prstGeom prst="rect">
            <a:avLst/>
          </a:prstGeom>
          <a:noFill/>
        </p:spPr>
        <p:txBody>
          <a:bodyPr wrap="none" rtlCol="0">
            <a:spAutoFit/>
          </a:bodyPr>
          <a:lstStyle/>
          <a:p>
            <a:r>
              <a:rPr lang="pl-PL" sz="1400" dirty="0" smtClean="0"/>
              <a:t>Źródło: Materiały szkoleniowe dla nauczycieli i pracowników instytucji wsparcia szkoły w zakresie zadań Szkolnych</a:t>
            </a:r>
          </a:p>
          <a:p>
            <a:r>
              <a:rPr lang="pl-PL" sz="1400" dirty="0" smtClean="0"/>
              <a:t>Organizatorów Rozwoju edukacji. Moduł III: Rola wspomagania na etapie planowania i realizacji celów, ORE</a:t>
            </a:r>
            <a:endParaRPr lang="pl-PL" sz="1400" dirty="0"/>
          </a:p>
        </p:txBody>
      </p:sp>
    </p:spTree>
    <p:extLst>
      <p:ext uri="{BB962C8B-B14F-4D97-AF65-F5344CB8AC3E}">
        <p14:creationId xmlns:p14="http://schemas.microsoft.com/office/powerpoint/2010/main" xmlns="" val="24671724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79512" y="404664"/>
            <a:ext cx="8686800" cy="672075"/>
          </a:xfrm>
        </p:spPr>
        <p:txBody>
          <a:bodyPr/>
          <a:lstStyle/>
          <a:p>
            <a:r>
              <a:rPr lang="pl-PL" dirty="0" smtClean="0"/>
              <a:t>Czynniki wpływające na proces uczenia się:</a:t>
            </a:r>
            <a:endParaRPr lang="pl-PL" dirty="0"/>
          </a:p>
        </p:txBody>
      </p:sp>
      <p:sp>
        <p:nvSpPr>
          <p:cNvPr id="3" name="Symbol zastępczy zawartości 2"/>
          <p:cNvSpPr>
            <a:spLocks noGrp="1"/>
          </p:cNvSpPr>
          <p:nvPr>
            <p:ph idx="1"/>
          </p:nvPr>
        </p:nvSpPr>
        <p:spPr>
          <a:xfrm>
            <a:off x="395536" y="1268760"/>
            <a:ext cx="8229600" cy="3648405"/>
          </a:xfrm>
        </p:spPr>
        <p:txBody>
          <a:bodyPr/>
          <a:lstStyle/>
          <a:p>
            <a:r>
              <a:rPr lang="pl-PL" dirty="0" smtClean="0"/>
              <a:t>podmiotowość dziecka w procesie uczenia się;</a:t>
            </a:r>
          </a:p>
          <a:p>
            <a:r>
              <a:rPr lang="pl-PL" dirty="0" smtClean="0"/>
              <a:t>łączenie wiedzy nowej z dotychczas zdobytą, łączenie wiedzy z różnych dziedzin;</a:t>
            </a:r>
          </a:p>
          <a:p>
            <a:r>
              <a:rPr lang="pl-PL" dirty="0" smtClean="0"/>
              <a:t>praktyczne wykorzystanie zdobywanej wiedzy</a:t>
            </a:r>
            <a:br>
              <a:rPr lang="pl-PL" dirty="0" smtClean="0"/>
            </a:br>
            <a:r>
              <a:rPr lang="pl-PL" dirty="0" smtClean="0"/>
              <a:t>i umiejętności;</a:t>
            </a:r>
          </a:p>
          <a:p>
            <a:r>
              <a:rPr lang="pl-PL" dirty="0" smtClean="0"/>
              <a:t>motywacja i emocje;</a:t>
            </a:r>
          </a:p>
          <a:p>
            <a:r>
              <a:rPr lang="pl-PL" dirty="0" smtClean="0"/>
              <a:t>własne możliwości dziecka.</a:t>
            </a:r>
          </a:p>
        </p:txBody>
      </p:sp>
    </p:spTree>
    <p:extLst>
      <p:ext uri="{BB962C8B-B14F-4D97-AF65-F5344CB8AC3E}">
        <p14:creationId xmlns:p14="http://schemas.microsoft.com/office/powerpoint/2010/main" xmlns="" val="15357819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67544" y="692696"/>
            <a:ext cx="8229600" cy="816091"/>
          </a:xfrm>
        </p:spPr>
        <p:txBody>
          <a:bodyPr/>
          <a:lstStyle/>
          <a:p>
            <a:r>
              <a:rPr lang="pl-PL" dirty="0" smtClean="0"/>
              <a:t>Środowiska edukacyjne sprzyjające uczeniu się:</a:t>
            </a:r>
            <a:endParaRPr lang="pl-PL" dirty="0"/>
          </a:p>
        </p:txBody>
      </p:sp>
      <p:sp>
        <p:nvSpPr>
          <p:cNvPr id="3" name="Symbol zastępczy zawartości 2"/>
          <p:cNvSpPr>
            <a:spLocks noGrp="1"/>
          </p:cNvSpPr>
          <p:nvPr>
            <p:ph idx="1"/>
          </p:nvPr>
        </p:nvSpPr>
        <p:spPr/>
        <p:txBody>
          <a:bodyPr/>
          <a:lstStyle/>
          <a:p>
            <a:r>
              <a:rPr lang="pl-PL" dirty="0" smtClean="0"/>
              <a:t>Relacje nauczyciel-dziecko;</a:t>
            </a:r>
          </a:p>
          <a:p>
            <a:r>
              <a:rPr lang="pl-PL" dirty="0" smtClean="0"/>
              <a:t>Metody pracy nauczyciela;</a:t>
            </a:r>
          </a:p>
          <a:p>
            <a:r>
              <a:rPr lang="pl-PL" dirty="0" smtClean="0"/>
              <a:t>Praca zespołowa;</a:t>
            </a:r>
          </a:p>
          <a:p>
            <a:r>
              <a:rPr lang="pl-PL" dirty="0" smtClean="0"/>
              <a:t>Indywidualizacja nauczania;</a:t>
            </a:r>
          </a:p>
          <a:p>
            <a:r>
              <a:rPr lang="pl-PL" dirty="0" smtClean="0"/>
              <a:t>Organizacja przestrzeni przedszkola.</a:t>
            </a:r>
          </a:p>
        </p:txBody>
      </p:sp>
    </p:spTree>
    <p:extLst>
      <p:ext uri="{BB962C8B-B14F-4D97-AF65-F5344CB8AC3E}">
        <p14:creationId xmlns:p14="http://schemas.microsoft.com/office/powerpoint/2010/main" xmlns="" val="31189905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452438"/>
            <a:ext cx="8229600" cy="888330"/>
          </a:xfrm>
        </p:spPr>
        <p:txBody>
          <a:bodyPr/>
          <a:lstStyle/>
          <a:p>
            <a:r>
              <a:rPr lang="pl-PL" dirty="0" smtClean="0"/>
              <a:t>Jak uczy się małe dziecko?</a:t>
            </a:r>
            <a:endParaRPr lang="pl-PL" dirty="0"/>
          </a:p>
        </p:txBody>
      </p:sp>
      <p:sp>
        <p:nvSpPr>
          <p:cNvPr id="3" name="Symbol zastępczy zawartości 2"/>
          <p:cNvSpPr>
            <a:spLocks noGrp="1"/>
          </p:cNvSpPr>
          <p:nvPr>
            <p:ph idx="1"/>
          </p:nvPr>
        </p:nvSpPr>
        <p:spPr/>
        <p:txBody>
          <a:bodyPr/>
          <a:lstStyle/>
          <a:p>
            <a:r>
              <a:rPr lang="pl-PL" dirty="0"/>
              <a:t>https://www.youtube.com/watch?v=N2vdNZWarH8</a:t>
            </a:r>
          </a:p>
        </p:txBody>
      </p:sp>
    </p:spTree>
    <p:extLst>
      <p:ext uri="{BB962C8B-B14F-4D97-AF65-F5344CB8AC3E}">
        <p14:creationId xmlns:p14="http://schemas.microsoft.com/office/powerpoint/2010/main" xmlns="" val="18638153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Sposoby uczenia się dziecka w wieku przedszkolnym wg prof. A. Brzezińskiej</a:t>
            </a:r>
            <a:endParaRPr lang="pl-PL" dirty="0"/>
          </a:p>
        </p:txBody>
      </p:sp>
      <p:sp>
        <p:nvSpPr>
          <p:cNvPr id="3" name="Symbol zastępczy zawartości 2"/>
          <p:cNvSpPr>
            <a:spLocks noGrp="1"/>
          </p:cNvSpPr>
          <p:nvPr>
            <p:ph idx="1"/>
          </p:nvPr>
        </p:nvSpPr>
        <p:spPr>
          <a:xfrm>
            <a:off x="457200" y="2204864"/>
            <a:ext cx="8229600" cy="3648405"/>
          </a:xfrm>
        </p:spPr>
        <p:txBody>
          <a:bodyPr/>
          <a:lstStyle/>
          <a:p>
            <a:pPr marL="514350" indent="-514350">
              <a:buFont typeface="+mj-lt"/>
              <a:buAutoNum type="arabicPeriod"/>
            </a:pPr>
            <a:r>
              <a:rPr lang="pl-PL" dirty="0" smtClean="0"/>
              <a:t>Eksperymentowanie</a:t>
            </a:r>
          </a:p>
          <a:p>
            <a:pPr marL="514350" indent="-514350">
              <a:buFont typeface="+mj-lt"/>
              <a:buAutoNum type="arabicPeriod"/>
            </a:pPr>
            <a:r>
              <a:rPr lang="pl-PL" dirty="0" smtClean="0"/>
              <a:t>Zabawy i gry</a:t>
            </a:r>
          </a:p>
          <a:p>
            <a:pPr marL="514350" indent="-514350">
              <a:buFont typeface="+mj-lt"/>
              <a:buAutoNum type="arabicPeriod"/>
            </a:pPr>
            <a:r>
              <a:rPr lang="pl-PL" dirty="0" smtClean="0"/>
              <a:t>Udział w projektach</a:t>
            </a:r>
            <a:endParaRPr lang="pl-PL" dirty="0"/>
          </a:p>
        </p:txBody>
      </p:sp>
    </p:spTree>
    <p:extLst>
      <p:ext uri="{BB962C8B-B14F-4D97-AF65-F5344CB8AC3E}">
        <p14:creationId xmlns:p14="http://schemas.microsoft.com/office/powerpoint/2010/main" xmlns="" val="38579624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229600" cy="528059"/>
          </a:xfrm>
        </p:spPr>
        <p:txBody>
          <a:bodyPr/>
          <a:lstStyle/>
          <a:p>
            <a:r>
              <a:rPr lang="pl-PL" dirty="0" smtClean="0">
                <a:latin typeface="+mn-lt"/>
              </a:rPr>
              <a:t>Cele szczegółowe </a:t>
            </a:r>
            <a:r>
              <a:rPr lang="pl-PL" sz="2800" b="0" dirty="0" smtClean="0">
                <a:latin typeface="+mn-lt"/>
              </a:rPr>
              <a:t>(</a:t>
            </a:r>
            <a:r>
              <a:rPr lang="pl-PL" sz="2800" b="0" dirty="0" smtClean="0"/>
              <a:t>Uczestnik szkolenia):</a:t>
            </a:r>
            <a:endParaRPr lang="pl-PL" dirty="0">
              <a:latin typeface="+mn-lt"/>
            </a:endParaRPr>
          </a:p>
        </p:txBody>
      </p:sp>
      <p:sp>
        <p:nvSpPr>
          <p:cNvPr id="3" name="Symbol zastępczy zawartości 2"/>
          <p:cNvSpPr>
            <a:spLocks noGrp="1"/>
          </p:cNvSpPr>
          <p:nvPr>
            <p:ph idx="1"/>
          </p:nvPr>
        </p:nvSpPr>
        <p:spPr>
          <a:xfrm>
            <a:off x="467544" y="692696"/>
            <a:ext cx="8229600" cy="3648405"/>
          </a:xfrm>
        </p:spPr>
        <p:txBody>
          <a:bodyPr/>
          <a:lstStyle/>
          <a:p>
            <a:r>
              <a:rPr lang="pl-PL" sz="2400" dirty="0" smtClean="0"/>
              <a:t>opisuje </a:t>
            </a:r>
            <a:r>
              <a:rPr lang="pl-PL" sz="2400" dirty="0"/>
              <a:t>przebieg proces uczenia się;</a:t>
            </a:r>
          </a:p>
          <a:p>
            <a:r>
              <a:rPr lang="pl-PL" sz="2400" dirty="0" smtClean="0"/>
              <a:t>określa </a:t>
            </a:r>
            <a:r>
              <a:rPr lang="pl-PL" sz="2400" dirty="0"/>
              <a:t>czynniki wpływające na efektywność procesu uczenia się wynikające z najnowszej wiedzy i badań;</a:t>
            </a:r>
          </a:p>
          <a:p>
            <a:r>
              <a:rPr lang="pl-PL" sz="2400" dirty="0" smtClean="0"/>
              <a:t>uzasadnia </a:t>
            </a:r>
            <a:r>
              <a:rPr lang="pl-PL" sz="2400" dirty="0"/>
              <a:t>znaczenie relacji między dzieckiem a nauczycielem w procesie uczenia się;</a:t>
            </a:r>
          </a:p>
          <a:p>
            <a:r>
              <a:rPr lang="pl-PL" sz="2400" dirty="0" smtClean="0"/>
              <a:t>identyfikuje </a:t>
            </a:r>
            <a:r>
              <a:rPr lang="pl-PL" sz="2400" dirty="0"/>
              <a:t>czynniki związane z organizacją pracy przedszkola sprzyjające procesom uczenia się;</a:t>
            </a:r>
          </a:p>
          <a:p>
            <a:r>
              <a:rPr lang="pl-PL" sz="2400" dirty="0" smtClean="0"/>
              <a:t>wskazuje </a:t>
            </a:r>
            <a:r>
              <a:rPr lang="pl-PL" sz="2400" dirty="0"/>
              <a:t>związek procesu uczenia się z kształtowaniem kompetencji kluczowych dzieci;</a:t>
            </a:r>
          </a:p>
          <a:p>
            <a:r>
              <a:rPr lang="pl-PL" sz="2400" dirty="0" smtClean="0"/>
              <a:t>łączy </a:t>
            </a:r>
            <a:r>
              <a:rPr lang="pl-PL" sz="2400" dirty="0"/>
              <a:t>wiedzę na temat uczenia się z wiedzą dotyczącą procesowego wspomaganiu przedszkoli.</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452669"/>
            <a:ext cx="8229600" cy="600067"/>
          </a:xfrm>
        </p:spPr>
        <p:txBody>
          <a:bodyPr/>
          <a:lstStyle/>
          <a:p>
            <a:r>
              <a:rPr lang="pl-PL" dirty="0" smtClean="0"/>
              <a:t>Eksperymentowanie </a:t>
            </a:r>
            <a:endParaRPr lang="pl-PL" dirty="0"/>
          </a:p>
        </p:txBody>
      </p:sp>
      <p:sp>
        <p:nvSpPr>
          <p:cNvPr id="3" name="Symbol zastępczy zawartości 2"/>
          <p:cNvSpPr>
            <a:spLocks noGrp="1"/>
          </p:cNvSpPr>
          <p:nvPr>
            <p:ph idx="1"/>
          </p:nvPr>
        </p:nvSpPr>
        <p:spPr>
          <a:xfrm>
            <a:off x="395536" y="1340768"/>
            <a:ext cx="8229600" cy="3648405"/>
          </a:xfrm>
        </p:spPr>
        <p:txBody>
          <a:bodyPr/>
          <a:lstStyle/>
          <a:p>
            <a:pPr algn="just"/>
            <a:r>
              <a:rPr lang="pl-PL" dirty="0" smtClean="0"/>
              <a:t>Polega na takiej organizacji otoczenia fizycznego </a:t>
            </a:r>
            <a:br>
              <a:rPr lang="pl-PL" dirty="0" smtClean="0"/>
            </a:br>
            <a:r>
              <a:rPr lang="pl-PL" dirty="0" smtClean="0"/>
              <a:t>i społecznego, która zachęca do „sięgania” po różne </a:t>
            </a:r>
            <a:r>
              <a:rPr lang="pl-PL" dirty="0"/>
              <a:t>dostępne mu środki</a:t>
            </a:r>
            <a:r>
              <a:rPr lang="pl-PL" dirty="0" smtClean="0"/>
              <a:t>, aby </a:t>
            </a:r>
            <a:r>
              <a:rPr lang="pl-PL" dirty="0"/>
              <a:t>rozwiązać jakiś problem. Dorośli, </a:t>
            </a:r>
            <a:r>
              <a:rPr lang="pl-PL" dirty="0" smtClean="0"/>
              <a:t>tworząc „</a:t>
            </a:r>
            <a:r>
              <a:rPr lang="pl-PL" dirty="0"/>
              <a:t>oferty edukacyjne”, ukierunkowują </a:t>
            </a:r>
            <a:r>
              <a:rPr lang="pl-PL" dirty="0" smtClean="0"/>
              <a:t>zainteresowania dziecka</a:t>
            </a:r>
            <a:r>
              <a:rPr lang="pl-PL" dirty="0"/>
              <a:t>, dzięki czemu mają kontrolę nad </a:t>
            </a:r>
            <a:r>
              <a:rPr lang="pl-PL" dirty="0" smtClean="0"/>
              <a:t>przebiegiem uczenia </a:t>
            </a:r>
            <a:r>
              <a:rPr lang="pl-PL" dirty="0"/>
              <a:t>się dzieci.</a:t>
            </a:r>
          </a:p>
        </p:txBody>
      </p:sp>
    </p:spTree>
    <p:extLst>
      <p:ext uri="{BB962C8B-B14F-4D97-AF65-F5344CB8AC3E}">
        <p14:creationId xmlns:p14="http://schemas.microsoft.com/office/powerpoint/2010/main" xmlns="" val="7691437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452669"/>
            <a:ext cx="8229600" cy="672075"/>
          </a:xfrm>
        </p:spPr>
        <p:txBody>
          <a:bodyPr/>
          <a:lstStyle/>
          <a:p>
            <a:r>
              <a:rPr lang="pl-PL" dirty="0" smtClean="0"/>
              <a:t>Eksperymentowanie</a:t>
            </a:r>
            <a:endParaRPr lang="pl-PL" dirty="0"/>
          </a:p>
        </p:txBody>
      </p:sp>
      <p:sp>
        <p:nvSpPr>
          <p:cNvPr id="3" name="Symbol zastępczy zawartości 2"/>
          <p:cNvSpPr>
            <a:spLocks noGrp="1"/>
          </p:cNvSpPr>
          <p:nvPr>
            <p:ph idx="1"/>
          </p:nvPr>
        </p:nvSpPr>
        <p:spPr>
          <a:xfrm>
            <a:off x="467544" y="1340768"/>
            <a:ext cx="8229600" cy="3648405"/>
          </a:xfrm>
        </p:spPr>
        <p:txBody>
          <a:bodyPr/>
          <a:lstStyle/>
          <a:p>
            <a:pPr marL="0" indent="0" algn="just">
              <a:buNone/>
            </a:pPr>
            <a:r>
              <a:rPr lang="pl-PL" dirty="0" smtClean="0"/>
              <a:t>„…ćwiczy </a:t>
            </a:r>
            <a:r>
              <a:rPr lang="pl-PL" dirty="0"/>
              <a:t>zdobywanie </a:t>
            </a:r>
            <a:r>
              <a:rPr lang="pl-PL" dirty="0" smtClean="0"/>
              <a:t>wiedzy </a:t>
            </a:r>
            <a:r>
              <a:rPr lang="pl-PL" dirty="0"/>
              <a:t>i </a:t>
            </a:r>
            <a:r>
              <a:rPr lang="pl-PL" dirty="0" smtClean="0"/>
              <a:t>umiejętności metodą </a:t>
            </a:r>
            <a:r>
              <a:rPr lang="pl-PL" dirty="0"/>
              <a:t>prób i błędów, która wspomaga myślenie</a:t>
            </a:r>
            <a:r>
              <a:rPr lang="pl-PL" dirty="0" smtClean="0"/>
              <a:t>, poprawiając </a:t>
            </a:r>
            <a:r>
              <a:rPr lang="pl-PL" dirty="0"/>
              <a:t>jednocześnie </a:t>
            </a:r>
            <a:r>
              <a:rPr lang="pl-PL" dirty="0" smtClean="0"/>
              <a:t>koordynację wzrokowo-ruchową</a:t>
            </a:r>
            <a:r>
              <a:rPr lang="pl-PL" dirty="0"/>
              <a:t>, niezbędną z kolei np</a:t>
            </a:r>
            <a:r>
              <a:rPr lang="pl-PL" dirty="0" smtClean="0"/>
              <a:t>. w </a:t>
            </a:r>
            <a:r>
              <a:rPr lang="pl-PL" dirty="0"/>
              <a:t>nauce czytania i </a:t>
            </a:r>
            <a:r>
              <a:rPr lang="pl-PL" dirty="0" smtClean="0"/>
              <a:t>pisania (…).”</a:t>
            </a:r>
          </a:p>
          <a:p>
            <a:pPr marL="0" indent="0">
              <a:buNone/>
            </a:pPr>
            <a:endParaRPr lang="pl-PL" dirty="0"/>
          </a:p>
          <a:p>
            <a:pPr marL="0" indent="0">
              <a:buNone/>
            </a:pPr>
            <a:endParaRPr lang="pl-PL" dirty="0" smtClean="0"/>
          </a:p>
          <a:p>
            <a:pPr marL="0" indent="0">
              <a:buNone/>
            </a:pPr>
            <a:endParaRPr lang="pl-PL" dirty="0" smtClean="0"/>
          </a:p>
          <a:p>
            <a:pPr marL="0" indent="0">
              <a:buNone/>
            </a:pPr>
            <a:endParaRPr lang="pl-PL" dirty="0" smtClean="0"/>
          </a:p>
          <a:p>
            <a:pPr marL="0" indent="0">
              <a:buNone/>
            </a:pPr>
            <a:r>
              <a:rPr lang="pl-PL" sz="1000" dirty="0"/>
              <a:t>Źródło: </a:t>
            </a:r>
            <a:r>
              <a:rPr lang="pl-PL" sz="1000" dirty="0" smtClean="0"/>
              <a:t>Molińska M., Ratajczyk A.., Edukacja przedszkolna, </a:t>
            </a:r>
            <a:r>
              <a:rPr lang="pl-PL" sz="1000" dirty="0"/>
              <a:t>[w:] Brzezińska A.I. (red.), Niezbędnik Dobrego Nauczyciela, seria </a:t>
            </a:r>
            <a:r>
              <a:rPr lang="pl-PL" sz="1000" dirty="0" smtClean="0"/>
              <a:t>III, Edukacja </a:t>
            </a:r>
            <a:r>
              <a:rPr lang="pl-PL" sz="1000" dirty="0"/>
              <a:t>w okresie dzieciństwa i dorastania, t. 2, Instytut Badań Edukacyjnych, Warszawa 2014 [online, dostęp dn. </a:t>
            </a:r>
            <a:r>
              <a:rPr lang="pl-PL" sz="1000" dirty="0" smtClean="0"/>
              <a:t>30.07.2018].</a:t>
            </a:r>
            <a:endParaRPr lang="pl-PL" sz="1000" dirty="0"/>
          </a:p>
          <a:p>
            <a:pPr marL="0" indent="0">
              <a:buNone/>
            </a:pPr>
            <a:endParaRPr lang="pl-PL" dirty="0"/>
          </a:p>
        </p:txBody>
      </p:sp>
    </p:spTree>
    <p:extLst>
      <p:ext uri="{BB962C8B-B14F-4D97-AF65-F5344CB8AC3E}">
        <p14:creationId xmlns:p14="http://schemas.microsoft.com/office/powerpoint/2010/main" xmlns="" val="11057103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29600" cy="3648405"/>
          </a:xfrm>
        </p:spPr>
        <p:txBody>
          <a:bodyPr/>
          <a:lstStyle/>
          <a:p>
            <a:pPr marL="0" indent="0">
              <a:buNone/>
            </a:pPr>
            <a:r>
              <a:rPr lang="pl-PL" dirty="0" smtClean="0"/>
              <a:t>Podstawowym </a:t>
            </a:r>
            <a:r>
              <a:rPr lang="pl-PL" dirty="0" smtClean="0">
                <a:solidFill>
                  <a:srgbClr val="FF0000"/>
                </a:solidFill>
              </a:rPr>
              <a:t>zadaniem nauczyciela </a:t>
            </a:r>
            <a:r>
              <a:rPr lang="pl-PL" dirty="0" smtClean="0"/>
              <a:t>to </a:t>
            </a:r>
            <a:r>
              <a:rPr lang="pl-PL" dirty="0"/>
              <a:t>tworzenie dziecku sytuacji i okazji do samodzielnego gromadzenia </a:t>
            </a:r>
            <a:r>
              <a:rPr lang="pl-PL" dirty="0" smtClean="0"/>
              <a:t>różnorodnych doświadczeń </a:t>
            </a:r>
            <a:r>
              <a:rPr lang="pl-PL" dirty="0"/>
              <a:t>w toku uczenia </a:t>
            </a:r>
            <a:r>
              <a:rPr lang="pl-PL" dirty="0" smtClean="0"/>
              <a:t>się, </a:t>
            </a:r>
            <a:r>
              <a:rPr lang="pl-PL" dirty="0"/>
              <a:t>przy wykorzystaniu najbardziej optymalnej w tej </a:t>
            </a:r>
            <a:r>
              <a:rPr lang="pl-PL" dirty="0" smtClean="0"/>
              <a:t>sytuacji </a:t>
            </a:r>
            <a:r>
              <a:rPr lang="pl-PL" dirty="0" smtClean="0">
                <a:solidFill>
                  <a:srgbClr val="FF0000"/>
                </a:solidFill>
              </a:rPr>
              <a:t>metody </a:t>
            </a:r>
            <a:r>
              <a:rPr lang="pl-PL" dirty="0">
                <a:solidFill>
                  <a:srgbClr val="FF0000"/>
                </a:solidFill>
              </a:rPr>
              <a:t>uczenia </a:t>
            </a:r>
            <a:r>
              <a:rPr lang="pl-PL" dirty="0" smtClean="0">
                <a:solidFill>
                  <a:srgbClr val="FF0000"/>
                </a:solidFill>
              </a:rPr>
              <a:t>się </a:t>
            </a:r>
            <a:r>
              <a:rPr lang="pl-PL" dirty="0">
                <a:solidFill>
                  <a:srgbClr val="FF0000"/>
                </a:solidFill>
              </a:rPr>
              <a:t>poprzez </a:t>
            </a:r>
            <a:r>
              <a:rPr lang="pl-PL" dirty="0" smtClean="0">
                <a:solidFill>
                  <a:srgbClr val="FF0000"/>
                </a:solidFill>
              </a:rPr>
              <a:t>zabawę </a:t>
            </a:r>
            <a:r>
              <a:rPr lang="pl-PL" dirty="0">
                <a:solidFill>
                  <a:srgbClr val="FF0000"/>
                </a:solidFill>
              </a:rPr>
              <a:t>i </a:t>
            </a:r>
            <a:r>
              <a:rPr lang="pl-PL" dirty="0" smtClean="0">
                <a:solidFill>
                  <a:srgbClr val="FF0000"/>
                </a:solidFill>
              </a:rPr>
              <a:t>dzięki </a:t>
            </a:r>
            <a:r>
              <a:rPr lang="pl-PL" dirty="0">
                <a:solidFill>
                  <a:srgbClr val="FF0000"/>
                </a:solidFill>
              </a:rPr>
              <a:t>zabawie</a:t>
            </a:r>
            <a:r>
              <a:rPr lang="pl-PL" dirty="0"/>
              <a:t>. Zadaniem nauczyciela jest </a:t>
            </a:r>
            <a:r>
              <a:rPr lang="pl-PL" dirty="0" smtClean="0"/>
              <a:t>również umożliwianie</a:t>
            </a:r>
            <a:r>
              <a:rPr lang="pl-PL" dirty="0"/>
              <a:t>, wyzwalanie i podtrzymywanie spontanicznej </a:t>
            </a:r>
            <a:r>
              <a:rPr lang="pl-PL" dirty="0" smtClean="0"/>
              <a:t>aktywności dzieci.</a:t>
            </a:r>
            <a:endParaRPr lang="pl-PL" dirty="0"/>
          </a:p>
        </p:txBody>
      </p:sp>
    </p:spTree>
    <p:extLst>
      <p:ext uri="{BB962C8B-B14F-4D97-AF65-F5344CB8AC3E}">
        <p14:creationId xmlns:p14="http://schemas.microsoft.com/office/powerpoint/2010/main" xmlns="" val="33122020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29600" cy="3648405"/>
          </a:xfrm>
        </p:spPr>
        <p:txBody>
          <a:bodyPr>
            <a:noAutofit/>
          </a:bodyPr>
          <a:lstStyle/>
          <a:p>
            <a:pPr marL="0" indent="0">
              <a:buNone/>
            </a:pPr>
            <a:r>
              <a:rPr lang="pl-PL" dirty="0">
                <a:solidFill>
                  <a:srgbClr val="FF0000"/>
                </a:solidFill>
              </a:rPr>
              <a:t>Cel zabawy </a:t>
            </a:r>
            <a:r>
              <a:rPr lang="pl-PL" dirty="0" smtClean="0"/>
              <a:t>leży </a:t>
            </a:r>
            <a:r>
              <a:rPr lang="pl-PL" dirty="0"/>
              <a:t>w niej samej. Dziecko podejmuje </a:t>
            </a:r>
            <a:r>
              <a:rPr lang="pl-PL" dirty="0" smtClean="0"/>
              <a:t>zabawę, </a:t>
            </a:r>
            <a:r>
              <a:rPr lang="pl-PL" dirty="0"/>
              <a:t>aby </a:t>
            </a:r>
            <a:r>
              <a:rPr lang="pl-PL" dirty="0" smtClean="0"/>
              <a:t>bawić się.</a:t>
            </a:r>
          </a:p>
          <a:p>
            <a:pPr marL="0" indent="0">
              <a:buNone/>
            </a:pPr>
            <a:endParaRPr lang="pl-PL" dirty="0"/>
          </a:p>
          <a:p>
            <a:pPr marL="0" indent="0" algn="just">
              <a:buNone/>
            </a:pPr>
            <a:r>
              <a:rPr lang="pl-PL" dirty="0"/>
              <a:t>Bawienie </a:t>
            </a:r>
            <a:r>
              <a:rPr lang="pl-PL" dirty="0" smtClean="0"/>
              <a:t>się </a:t>
            </a:r>
            <a:r>
              <a:rPr lang="pl-PL" dirty="0"/>
              <a:t>jest celem i sensem </a:t>
            </a:r>
            <a:r>
              <a:rPr lang="pl-PL" dirty="0" smtClean="0"/>
              <a:t>aktywności</a:t>
            </a:r>
            <a:r>
              <a:rPr lang="pl-PL" dirty="0"/>
              <a:t>. Wynik zabawy nie jest tak </a:t>
            </a:r>
            <a:r>
              <a:rPr lang="pl-PL" dirty="0" smtClean="0"/>
              <a:t>ważny </a:t>
            </a:r>
            <a:r>
              <a:rPr lang="pl-PL" dirty="0"/>
              <a:t>jak </a:t>
            </a:r>
            <a:r>
              <a:rPr lang="pl-PL" dirty="0" smtClean="0"/>
              <a:t>sama czynność. Cel </a:t>
            </a:r>
            <a:r>
              <a:rPr lang="pl-PL" dirty="0"/>
              <a:t>zabawy </a:t>
            </a:r>
            <a:r>
              <a:rPr lang="pl-PL" dirty="0" smtClean="0"/>
              <a:t>można również określić </a:t>
            </a:r>
            <a:r>
              <a:rPr lang="pl-PL" dirty="0"/>
              <a:t>jako </a:t>
            </a:r>
            <a:r>
              <a:rPr lang="pl-PL" dirty="0" smtClean="0"/>
              <a:t>dążenie do przyjemności</a:t>
            </a:r>
            <a:r>
              <a:rPr lang="pl-PL" dirty="0"/>
              <a:t>, satysfakcji, </a:t>
            </a:r>
            <a:r>
              <a:rPr lang="pl-PL" dirty="0" smtClean="0"/>
              <a:t>choć zdarza się, że </a:t>
            </a:r>
            <a:r>
              <a:rPr lang="pl-PL" dirty="0"/>
              <a:t>dziecko </a:t>
            </a:r>
            <a:r>
              <a:rPr lang="pl-PL" dirty="0" smtClean="0"/>
              <a:t>przeżywa </a:t>
            </a:r>
            <a:r>
              <a:rPr lang="pl-PL" dirty="0"/>
              <a:t>w zabawie negatywne emocje, </a:t>
            </a:r>
            <a:r>
              <a:rPr lang="pl-PL" dirty="0" smtClean="0"/>
              <a:t>a </a:t>
            </a:r>
            <a:r>
              <a:rPr lang="pl-PL" dirty="0"/>
              <a:t>mimo to zabawy nie przerywa.</a:t>
            </a:r>
          </a:p>
        </p:txBody>
      </p:sp>
      <p:sp>
        <p:nvSpPr>
          <p:cNvPr id="4" name="pole tekstowe 3"/>
          <p:cNvSpPr txBox="1"/>
          <p:nvPr/>
        </p:nvSpPr>
        <p:spPr>
          <a:xfrm>
            <a:off x="395536" y="5373216"/>
            <a:ext cx="7308304" cy="246221"/>
          </a:xfrm>
          <a:prstGeom prst="rect">
            <a:avLst/>
          </a:prstGeom>
          <a:noFill/>
        </p:spPr>
        <p:txBody>
          <a:bodyPr wrap="square" rtlCol="0">
            <a:spAutoFit/>
          </a:bodyPr>
          <a:lstStyle/>
          <a:p>
            <a:r>
              <a:rPr lang="pl-PL" sz="1000" dirty="0" smtClean="0">
                <a:solidFill>
                  <a:schemeClr val="tx1">
                    <a:lumMod val="75000"/>
                    <a:lumOff val="25000"/>
                  </a:schemeClr>
                </a:solidFill>
              </a:rPr>
              <a:t>Źródło: Materiały szkoleniowe z projektu „Lider edukacji elementarnej” </a:t>
            </a:r>
            <a:endParaRPr lang="pl-PL" sz="1000" dirty="0">
              <a:solidFill>
                <a:schemeClr val="tx1">
                  <a:lumMod val="75000"/>
                  <a:lumOff val="25000"/>
                </a:schemeClr>
              </a:solidFill>
            </a:endParaRPr>
          </a:p>
        </p:txBody>
      </p:sp>
    </p:spTree>
    <p:extLst>
      <p:ext uri="{BB962C8B-B14F-4D97-AF65-F5344CB8AC3E}">
        <p14:creationId xmlns:p14="http://schemas.microsoft.com/office/powerpoint/2010/main" xmlns="" val="31236288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836712"/>
            <a:ext cx="8229600" cy="3648405"/>
          </a:xfrm>
        </p:spPr>
        <p:txBody>
          <a:bodyPr/>
          <a:lstStyle/>
          <a:p>
            <a:pPr marL="0" indent="0" algn="just">
              <a:buNone/>
            </a:pPr>
            <a:r>
              <a:rPr lang="pl-PL" dirty="0"/>
              <a:t>Zdaniem L.S. </a:t>
            </a:r>
            <a:r>
              <a:rPr lang="pl-PL" dirty="0" err="1" smtClean="0"/>
              <a:t>Wygotskiego</a:t>
            </a:r>
            <a:r>
              <a:rPr lang="pl-PL" dirty="0" smtClean="0"/>
              <a:t> "dziecko </a:t>
            </a:r>
            <a:r>
              <a:rPr lang="pl-PL" dirty="0"/>
              <a:t>nie bawi </a:t>
            </a:r>
            <a:r>
              <a:rPr lang="pl-PL" dirty="0" smtClean="0"/>
              <a:t>się </a:t>
            </a:r>
            <a:r>
              <a:rPr lang="pl-PL" dirty="0"/>
              <a:t>tylko dlatego, </a:t>
            </a:r>
            <a:r>
              <a:rPr lang="pl-PL" dirty="0" smtClean="0"/>
              <a:t>że </a:t>
            </a:r>
            <a:r>
              <a:rPr lang="pl-PL" dirty="0"/>
              <a:t>jest dzieckiem, ale bawi </a:t>
            </a:r>
            <a:r>
              <a:rPr lang="pl-PL" dirty="0" smtClean="0"/>
              <a:t>się dlatego</a:t>
            </a:r>
            <a:r>
              <a:rPr lang="pl-PL" dirty="0"/>
              <a:t>, by </a:t>
            </a:r>
            <a:r>
              <a:rPr lang="pl-PL" dirty="0" smtClean="0"/>
              <a:t>stać się </a:t>
            </a:r>
            <a:r>
              <a:rPr lang="pl-PL" dirty="0"/>
              <a:t>dorosłym".</a:t>
            </a:r>
          </a:p>
          <a:p>
            <a:pPr marL="0" indent="0">
              <a:buNone/>
            </a:pPr>
            <a:endParaRPr lang="pl-PL" dirty="0" smtClean="0"/>
          </a:p>
          <a:p>
            <a:pPr marL="0" indent="0" algn="ctr">
              <a:buNone/>
            </a:pPr>
            <a:r>
              <a:rPr lang="pl-PL" dirty="0" smtClean="0">
                <a:solidFill>
                  <a:srgbClr val="FF0000"/>
                </a:solidFill>
              </a:rPr>
              <a:t>Zabawa </a:t>
            </a:r>
            <a:r>
              <a:rPr lang="pl-PL" dirty="0"/>
              <a:t>jest najistotniejszym czynnikiem rozwoju dziecka w wieku przedszkolnym.</a:t>
            </a:r>
          </a:p>
        </p:txBody>
      </p:sp>
    </p:spTree>
    <p:extLst>
      <p:ext uri="{BB962C8B-B14F-4D97-AF65-F5344CB8AC3E}">
        <p14:creationId xmlns:p14="http://schemas.microsoft.com/office/powerpoint/2010/main" xmlns="" val="39638095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229600" cy="1008112"/>
          </a:xfrm>
        </p:spPr>
        <p:txBody>
          <a:bodyPr/>
          <a:lstStyle/>
          <a:p>
            <a:r>
              <a:rPr lang="pl-PL" dirty="0" smtClean="0"/>
              <a:t>Uczenie się przez udział w projektach</a:t>
            </a:r>
            <a:endParaRPr lang="pl-PL" dirty="0"/>
          </a:p>
        </p:txBody>
      </p:sp>
      <p:sp>
        <p:nvSpPr>
          <p:cNvPr id="3" name="Symbol zastępczy zawartości 2"/>
          <p:cNvSpPr>
            <a:spLocks noGrp="1"/>
          </p:cNvSpPr>
          <p:nvPr>
            <p:ph idx="1"/>
          </p:nvPr>
        </p:nvSpPr>
        <p:spPr>
          <a:xfrm>
            <a:off x="457200" y="1412776"/>
            <a:ext cx="8229600" cy="3648405"/>
          </a:xfrm>
        </p:spPr>
        <p:txBody>
          <a:bodyPr/>
          <a:lstStyle/>
          <a:p>
            <a:pPr marL="514350" indent="-514350">
              <a:buAutoNum type="arabicPeriod"/>
            </a:pPr>
            <a:r>
              <a:rPr lang="pl-PL" dirty="0" smtClean="0"/>
              <a:t>Eksploracja otoczenia, własne doświadczenie </a:t>
            </a:r>
            <a:br>
              <a:rPr lang="pl-PL" dirty="0" smtClean="0"/>
            </a:br>
            <a:r>
              <a:rPr lang="pl-PL" dirty="0" smtClean="0"/>
              <a:t>i eksperymentowanie i odkrywanie.</a:t>
            </a:r>
          </a:p>
          <a:p>
            <a:pPr marL="514350" indent="-514350">
              <a:buAutoNum type="arabicPeriod"/>
            </a:pPr>
            <a:r>
              <a:rPr lang="pl-PL" dirty="0"/>
              <a:t>S</a:t>
            </a:r>
            <a:r>
              <a:rPr lang="pl-PL" dirty="0" smtClean="0"/>
              <a:t>amodzielne </a:t>
            </a:r>
            <a:r>
              <a:rPr lang="pl-PL" dirty="0"/>
              <a:t>lub z innymi „konstruowanie</a:t>
            </a:r>
            <a:r>
              <a:rPr lang="pl-PL" dirty="0" smtClean="0"/>
              <a:t>” wiedzy </a:t>
            </a:r>
            <a:br>
              <a:rPr lang="pl-PL" dirty="0" smtClean="0"/>
            </a:br>
            <a:r>
              <a:rPr lang="pl-PL" dirty="0" smtClean="0"/>
              <a:t>i </a:t>
            </a:r>
            <a:r>
              <a:rPr lang="pl-PL" dirty="0"/>
              <a:t>refleksja nad </a:t>
            </a:r>
            <a:r>
              <a:rPr lang="pl-PL" dirty="0" smtClean="0"/>
              <a:t>nią.</a:t>
            </a:r>
            <a:endParaRPr lang="pl-PL" dirty="0"/>
          </a:p>
          <a:p>
            <a:pPr marL="514350" indent="-514350">
              <a:buAutoNum type="arabicPeriod"/>
            </a:pPr>
            <a:r>
              <a:rPr lang="pl-PL" dirty="0"/>
              <a:t>P</a:t>
            </a:r>
            <a:r>
              <a:rPr lang="pl-PL" dirty="0" smtClean="0"/>
              <a:t>rzyswajanie </a:t>
            </a:r>
            <a:r>
              <a:rPr lang="pl-PL" dirty="0"/>
              <a:t>wiedzy gotowej, „podanej” </a:t>
            </a:r>
            <a:r>
              <a:rPr lang="pl-PL" dirty="0" smtClean="0"/>
              <a:t>przez inną </a:t>
            </a:r>
            <a:r>
              <a:rPr lang="pl-PL" dirty="0"/>
              <a:t>osobę lub znalezionej w Internecie, </a:t>
            </a:r>
            <a:r>
              <a:rPr lang="pl-PL" dirty="0" smtClean="0"/>
              <a:t>oraz przekładanie </a:t>
            </a:r>
            <a:r>
              <a:rPr lang="pl-PL" dirty="0"/>
              <a:t>jej na rozwiązywanie </a:t>
            </a:r>
            <a:r>
              <a:rPr lang="pl-PL" dirty="0" smtClean="0"/>
              <a:t>problemów życia </a:t>
            </a:r>
            <a:r>
              <a:rPr lang="pl-PL" dirty="0"/>
              <a:t>codziennego, także na typowe i </a:t>
            </a:r>
            <a:r>
              <a:rPr lang="pl-PL" dirty="0" smtClean="0"/>
              <a:t>nietypowe sytuacje</a:t>
            </a:r>
            <a:r>
              <a:rPr lang="pl-PL" dirty="0"/>
              <a:t>. </a:t>
            </a:r>
          </a:p>
        </p:txBody>
      </p:sp>
    </p:spTree>
    <p:extLst>
      <p:ext uri="{BB962C8B-B14F-4D97-AF65-F5344CB8AC3E}">
        <p14:creationId xmlns:p14="http://schemas.microsoft.com/office/powerpoint/2010/main" xmlns="" val="26716470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332656"/>
            <a:ext cx="8229600" cy="672075"/>
          </a:xfrm>
        </p:spPr>
        <p:txBody>
          <a:bodyPr/>
          <a:lstStyle/>
          <a:p>
            <a:r>
              <a:rPr lang="pl-PL" sz="3200" dirty="0" smtClean="0"/>
              <a:t>Przedszkole przyjazne uczeniu się - ćwiczenie</a:t>
            </a:r>
            <a:endParaRPr lang="pl-PL" sz="3200" dirty="0"/>
          </a:p>
        </p:txBody>
      </p:sp>
      <p:sp>
        <p:nvSpPr>
          <p:cNvPr id="3" name="Symbol zastępczy zawartości 2"/>
          <p:cNvSpPr>
            <a:spLocks noGrp="1"/>
          </p:cNvSpPr>
          <p:nvPr>
            <p:ph idx="1"/>
          </p:nvPr>
        </p:nvSpPr>
        <p:spPr>
          <a:xfrm>
            <a:off x="323528" y="1196752"/>
            <a:ext cx="8568951" cy="4464496"/>
          </a:xfrm>
        </p:spPr>
        <p:txBody>
          <a:bodyPr/>
          <a:lstStyle/>
          <a:p>
            <a:r>
              <a:rPr lang="pl-PL" sz="2400" dirty="0" smtClean="0"/>
              <a:t>Czego możemy robić </a:t>
            </a:r>
            <a:r>
              <a:rPr lang="pl-PL" sz="2400" b="1" dirty="0" smtClean="0"/>
              <a:t>więcej</a:t>
            </a:r>
            <a:r>
              <a:rPr lang="pl-PL" sz="2400" dirty="0" smtClean="0"/>
              <a:t>, aby przedszkole sprzyjało uczeniu się dziecka?</a:t>
            </a:r>
          </a:p>
          <a:p>
            <a:r>
              <a:rPr lang="pl-PL" sz="2400" dirty="0"/>
              <a:t>Czego możemy robić </a:t>
            </a:r>
            <a:r>
              <a:rPr lang="pl-PL" sz="2400" b="1" dirty="0" smtClean="0"/>
              <a:t>mniej</a:t>
            </a:r>
            <a:r>
              <a:rPr lang="pl-PL" sz="2400" dirty="0" smtClean="0"/>
              <a:t>, </a:t>
            </a:r>
            <a:r>
              <a:rPr lang="pl-PL" sz="2400" dirty="0"/>
              <a:t>aby przedszkole sprzyjało uczeniu się dziecka?</a:t>
            </a:r>
          </a:p>
          <a:p>
            <a:r>
              <a:rPr lang="pl-PL" sz="2400" dirty="0" smtClean="0"/>
              <a:t>Co możemy robić </a:t>
            </a:r>
            <a:r>
              <a:rPr lang="pl-PL" sz="2400" b="1" dirty="0" smtClean="0"/>
              <a:t>inaczej</a:t>
            </a:r>
            <a:r>
              <a:rPr lang="pl-PL" sz="2400" dirty="0" smtClean="0"/>
              <a:t>, </a:t>
            </a:r>
            <a:r>
              <a:rPr lang="pl-PL" sz="2400" dirty="0"/>
              <a:t>aby przedszkole sprzyjało uczeniu się dziecka?</a:t>
            </a:r>
          </a:p>
          <a:p>
            <a:r>
              <a:rPr lang="pl-PL" sz="2400" dirty="0" smtClean="0"/>
              <a:t>Co możemy </a:t>
            </a:r>
            <a:r>
              <a:rPr lang="pl-PL" sz="2400" b="1" dirty="0" smtClean="0"/>
              <a:t>przestać</a:t>
            </a:r>
            <a:r>
              <a:rPr lang="pl-PL" sz="2400" dirty="0" smtClean="0"/>
              <a:t> robić, </a:t>
            </a:r>
            <a:r>
              <a:rPr lang="pl-PL" sz="2400" dirty="0"/>
              <a:t>aby przedszkole sprzyjało uczeniu się dziecka</a:t>
            </a:r>
            <a:r>
              <a:rPr lang="pl-PL" sz="2400" dirty="0" smtClean="0"/>
              <a:t>?</a:t>
            </a:r>
          </a:p>
          <a:p>
            <a:r>
              <a:rPr lang="pl-PL" sz="2400" dirty="0" smtClean="0"/>
              <a:t>Co </a:t>
            </a:r>
            <a:r>
              <a:rPr lang="pl-PL" sz="2400" dirty="0"/>
              <a:t>możemy </a:t>
            </a:r>
            <a:r>
              <a:rPr lang="pl-PL" sz="2400" b="1" dirty="0" smtClean="0"/>
              <a:t>zacząć</a:t>
            </a:r>
            <a:r>
              <a:rPr lang="pl-PL" sz="2400" dirty="0" smtClean="0"/>
              <a:t> robić, </a:t>
            </a:r>
            <a:r>
              <a:rPr lang="pl-PL" sz="2400" dirty="0"/>
              <a:t>aby przedszkole sprzyjało uczeniu się dziecka?</a:t>
            </a:r>
          </a:p>
          <a:p>
            <a:endParaRPr lang="pl-PL" dirty="0"/>
          </a:p>
          <a:p>
            <a:endParaRPr lang="pl-PL" dirty="0" smtClean="0"/>
          </a:p>
          <a:p>
            <a:endParaRPr lang="pl-PL" dirty="0"/>
          </a:p>
        </p:txBody>
      </p:sp>
    </p:spTree>
    <p:extLst>
      <p:ext uri="{BB962C8B-B14F-4D97-AF65-F5344CB8AC3E}">
        <p14:creationId xmlns:p14="http://schemas.microsoft.com/office/powerpoint/2010/main" xmlns="" val="36505125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548680"/>
            <a:ext cx="8229600" cy="744083"/>
          </a:xfrm>
        </p:spPr>
        <p:txBody>
          <a:bodyPr/>
          <a:lstStyle/>
          <a:p>
            <a:r>
              <a:rPr lang="pl-PL" dirty="0" smtClean="0"/>
              <a:t>Ćwiczenie </a:t>
            </a:r>
            <a:br>
              <a:rPr lang="pl-PL" dirty="0" smtClean="0"/>
            </a:br>
            <a:r>
              <a:rPr lang="pl-PL" dirty="0" smtClean="0"/>
              <a:t>6 </a:t>
            </a:r>
            <a:r>
              <a:rPr lang="pl-PL" dirty="0"/>
              <a:t>kapeluszy myślowych </a:t>
            </a:r>
            <a:r>
              <a:rPr lang="pl-PL" dirty="0" smtClean="0"/>
              <a:t>de </a:t>
            </a:r>
            <a:r>
              <a:rPr lang="pl-PL" dirty="0"/>
              <a:t>Bono </a:t>
            </a:r>
          </a:p>
        </p:txBody>
      </p:sp>
      <p:sp>
        <p:nvSpPr>
          <p:cNvPr id="3" name="Symbol zastępczy zawartości 2"/>
          <p:cNvSpPr>
            <a:spLocks noGrp="1"/>
          </p:cNvSpPr>
          <p:nvPr>
            <p:ph idx="1"/>
          </p:nvPr>
        </p:nvSpPr>
        <p:spPr>
          <a:xfrm>
            <a:off x="251520" y="1466451"/>
            <a:ext cx="8229600" cy="3648405"/>
          </a:xfrm>
        </p:spPr>
        <p:txBody>
          <a:bodyPr/>
          <a:lstStyle/>
          <a:p>
            <a:pPr marL="0" indent="0">
              <a:buNone/>
            </a:pPr>
            <a:r>
              <a:rPr lang="pl-PL" dirty="0"/>
              <a:t>Wiedza o przebiegu procesu uczenia się jako podstawowy element do budowania skutecznej diagnozy pracy przedszkola organizacji procesu </a:t>
            </a:r>
            <a:r>
              <a:rPr lang="pl-PL" dirty="0" smtClean="0"/>
              <a:t>wspomagania.</a:t>
            </a:r>
            <a:endParaRPr lang="pl-PL" dirty="0"/>
          </a:p>
        </p:txBody>
      </p:sp>
      <p:pic>
        <p:nvPicPr>
          <p:cNvPr id="4" name="Obraz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48064" y="3140968"/>
            <a:ext cx="2202298" cy="1944216"/>
          </a:xfrm>
          <a:prstGeom prst="rect">
            <a:avLst/>
          </a:prstGeom>
        </p:spPr>
      </p:pic>
      <p:sp>
        <p:nvSpPr>
          <p:cNvPr id="5" name="pole tekstowe 4"/>
          <p:cNvSpPr txBox="1"/>
          <p:nvPr/>
        </p:nvSpPr>
        <p:spPr>
          <a:xfrm>
            <a:off x="6516216" y="5301208"/>
            <a:ext cx="1809990" cy="276999"/>
          </a:xfrm>
          <a:prstGeom prst="rect">
            <a:avLst/>
          </a:prstGeom>
          <a:noFill/>
        </p:spPr>
        <p:txBody>
          <a:bodyPr wrap="square" rtlCol="0">
            <a:spAutoFit/>
          </a:bodyPr>
          <a:lstStyle/>
          <a:p>
            <a:r>
              <a:rPr lang="pl-PL" sz="1200" dirty="0"/>
              <a:t>p</a:t>
            </a:r>
            <a:r>
              <a:rPr lang="pl-PL" sz="1200" dirty="0" smtClean="0"/>
              <a:t>ixabay.com</a:t>
            </a:r>
            <a:endParaRPr lang="pl-PL" sz="1200" dirty="0"/>
          </a:p>
        </p:txBody>
      </p:sp>
    </p:spTree>
    <p:extLst>
      <p:ext uri="{BB962C8B-B14F-4D97-AF65-F5344CB8AC3E}">
        <p14:creationId xmlns:p14="http://schemas.microsoft.com/office/powerpoint/2010/main" xmlns="" val="11783924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23528" y="404664"/>
            <a:ext cx="8229600" cy="528059"/>
          </a:xfrm>
        </p:spPr>
        <p:txBody>
          <a:bodyPr/>
          <a:lstStyle/>
          <a:p>
            <a:r>
              <a:rPr lang="pl-PL" dirty="0" smtClean="0"/>
              <a:t>Struktura spotkania MODUŁ V</a:t>
            </a:r>
            <a:endParaRPr lang="pl-PL" dirty="0">
              <a:latin typeface="+mn-lt"/>
            </a:endParaRPr>
          </a:p>
        </p:txBody>
      </p:sp>
      <p:sp>
        <p:nvSpPr>
          <p:cNvPr id="3" name="Symbol zastępczy zawartości 2"/>
          <p:cNvSpPr>
            <a:spLocks noGrp="1"/>
          </p:cNvSpPr>
          <p:nvPr>
            <p:ph idx="1"/>
          </p:nvPr>
        </p:nvSpPr>
        <p:spPr>
          <a:xfrm>
            <a:off x="395536" y="1124744"/>
            <a:ext cx="8229600" cy="3648405"/>
          </a:xfrm>
        </p:spPr>
        <p:txBody>
          <a:bodyPr/>
          <a:lstStyle/>
          <a:p>
            <a:r>
              <a:rPr lang="pl-PL" dirty="0" smtClean="0"/>
              <a:t>Przebieg procesu uczenia się;</a:t>
            </a:r>
          </a:p>
          <a:p>
            <a:r>
              <a:rPr lang="pl-PL" dirty="0" smtClean="0"/>
              <a:t>Czynniki wpływające na proces uczenia się;</a:t>
            </a:r>
          </a:p>
          <a:p>
            <a:r>
              <a:rPr lang="pl-PL" dirty="0" smtClean="0"/>
              <a:t>Środowiska edukacyjne sprzyjające uczeniu się;</a:t>
            </a:r>
          </a:p>
          <a:p>
            <a:r>
              <a:rPr lang="pl-PL" dirty="0" smtClean="0"/>
              <a:t>Proces uczenia się drogą do kształtowania </a:t>
            </a:r>
            <a:br>
              <a:rPr lang="pl-PL" dirty="0" smtClean="0"/>
            </a:br>
            <a:r>
              <a:rPr lang="pl-PL" dirty="0" smtClean="0"/>
              <a:t>i rozwijania kompetencji kluczowych dzieci.</a:t>
            </a:r>
            <a:endParaRPr lang="pl-PL"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r>
              <a:rPr lang="pl-PL" dirty="0" smtClean="0"/>
              <a:t>Żabka</a:t>
            </a:r>
            <a:endParaRPr lang="pl-PL" dirty="0"/>
          </a:p>
        </p:txBody>
      </p:sp>
      <p:sp>
        <p:nvSpPr>
          <p:cNvPr id="3" name="Symbol zastępczy zawartości 2"/>
          <p:cNvSpPr>
            <a:spLocks noGrp="1"/>
          </p:cNvSpPr>
          <p:nvPr>
            <p:ph idx="1"/>
          </p:nvPr>
        </p:nvSpPr>
        <p:spPr/>
        <p:txBody>
          <a:bodyPr/>
          <a:lstStyle/>
          <a:p>
            <a:r>
              <a:rPr lang="pl-PL" dirty="0">
                <a:hlinkClick r:id="rId3"/>
              </a:rPr>
              <a:t>https://</a:t>
            </a:r>
            <a:r>
              <a:rPr lang="pl-PL" dirty="0" smtClean="0">
                <a:hlinkClick r:id="rId3"/>
              </a:rPr>
              <a:t>www.ekorodzice.pl/zabka-z-plasteliny,72,86,342.html</a:t>
            </a:r>
            <a:endParaRPr lang="pl-PL" dirty="0" smtClean="0"/>
          </a:p>
          <a:p>
            <a:r>
              <a:rPr lang="pl-PL" dirty="0">
                <a:hlinkClick r:id="rId4"/>
              </a:rPr>
              <a:t>http://</a:t>
            </a:r>
            <a:r>
              <a:rPr lang="pl-PL" dirty="0" smtClean="0">
                <a:hlinkClick r:id="rId4"/>
              </a:rPr>
              <a:t>sdelala-sama.ru/podelki/2140-lyagushka-iz-plastilina.html</a:t>
            </a:r>
            <a:endParaRPr lang="pl-PL" dirty="0" smtClean="0"/>
          </a:p>
          <a:p>
            <a:r>
              <a:rPr lang="pl-PL" dirty="0">
                <a:hlinkClick r:id="rId5"/>
              </a:rPr>
              <a:t>https://</a:t>
            </a:r>
            <a:r>
              <a:rPr lang="pl-PL" dirty="0" smtClean="0">
                <a:hlinkClick r:id="rId5"/>
              </a:rPr>
              <a:t>www.youtube.com/watch?v=Qfto958glHI</a:t>
            </a:r>
            <a:endParaRPr lang="pl-PL" dirty="0" smtClean="0"/>
          </a:p>
          <a:p>
            <a:r>
              <a:rPr lang="pl-PL" dirty="0"/>
              <a:t>https://www.ekorodzice.pl/zabka-z-plasteliny,72,86,342.html</a:t>
            </a:r>
          </a:p>
        </p:txBody>
      </p:sp>
    </p:spTree>
    <p:extLst>
      <p:ext uri="{BB962C8B-B14F-4D97-AF65-F5344CB8AC3E}">
        <p14:creationId xmlns:p14="http://schemas.microsoft.com/office/powerpoint/2010/main" xmlns="" val="37155224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1520" y="260649"/>
            <a:ext cx="8712968" cy="1008111"/>
          </a:xfrm>
        </p:spPr>
        <p:txBody>
          <a:bodyPr anchor="t"/>
          <a:lstStyle/>
          <a:p>
            <a:r>
              <a:rPr lang="pl-PL" sz="3600" b="1" dirty="0" smtClean="0"/>
              <a:t>Co wpływa na osiągnięcia uczniów?</a:t>
            </a:r>
            <a:br>
              <a:rPr lang="pl-PL" sz="3600" b="1" dirty="0" smtClean="0"/>
            </a:br>
            <a:r>
              <a:rPr lang="pl-PL" sz="1400" dirty="0" smtClean="0"/>
              <a:t>na podstawie  </a:t>
            </a:r>
            <a:r>
              <a:rPr lang="pl-PL" sz="1400" b="0" i="1" dirty="0" smtClean="0">
                <a:hlinkClick r:id="rId4"/>
              </a:rPr>
              <a:t>https://www.npseo.pl/data/various/files/Sesja%20I_3%20Jacek%20Strzemieczny.pdf</a:t>
            </a:r>
            <a:r>
              <a:rPr lang="pl-PL" sz="1400" b="0" i="1" dirty="0" smtClean="0"/>
              <a:t/>
            </a:r>
            <a:br>
              <a:rPr lang="pl-PL" sz="1400" b="0" i="1" dirty="0" smtClean="0"/>
            </a:br>
            <a:endParaRPr lang="pl-PL" sz="3600" b="0" i="1" dirty="0" smtClean="0"/>
          </a:p>
        </p:txBody>
      </p:sp>
      <p:sp>
        <p:nvSpPr>
          <p:cNvPr id="8195" name="Rectangle 3"/>
          <p:cNvSpPr>
            <a:spLocks noGrp="1" noChangeArrowheads="1"/>
          </p:cNvSpPr>
          <p:nvPr>
            <p:ph idx="1"/>
          </p:nvPr>
        </p:nvSpPr>
        <p:spPr>
          <a:xfrm>
            <a:off x="539552" y="1196752"/>
            <a:ext cx="4464050" cy="4525963"/>
          </a:xfrm>
        </p:spPr>
        <p:txBody>
          <a:bodyPr/>
          <a:lstStyle/>
          <a:p>
            <a:pPr marL="0" indent="0" eaLnBrk="1" hangingPunct="1">
              <a:spcBef>
                <a:spcPct val="0"/>
              </a:spcBef>
              <a:buFont typeface="Arial" charset="0"/>
              <a:buNone/>
            </a:pPr>
            <a:r>
              <a:rPr lang="pl-PL" sz="2400" b="1" i="1" dirty="0" smtClean="0"/>
              <a:t>Widocznie uczenie się (</a:t>
            </a:r>
            <a:r>
              <a:rPr lang="pl-PL" sz="2400" b="1" i="1" dirty="0" err="1" smtClean="0"/>
              <a:t>Visible</a:t>
            </a:r>
            <a:r>
              <a:rPr lang="pl-PL" sz="2400" b="1" i="1" dirty="0" smtClean="0"/>
              <a:t> Learning)</a:t>
            </a:r>
            <a:endParaRPr lang="pl-PL" sz="2400" i="1" dirty="0" smtClean="0"/>
          </a:p>
          <a:p>
            <a:pPr marL="0" indent="0" eaLnBrk="1" hangingPunct="1">
              <a:spcBef>
                <a:spcPct val="0"/>
              </a:spcBef>
              <a:buFont typeface="Arial" charset="0"/>
              <a:buNone/>
            </a:pPr>
            <a:r>
              <a:rPr lang="pl-PL" sz="2400" dirty="0" smtClean="0"/>
              <a:t>Profesor John </a:t>
            </a:r>
            <a:r>
              <a:rPr lang="pl-PL" sz="2400" dirty="0" err="1" smtClean="0"/>
              <a:t>Hattie</a:t>
            </a:r>
            <a:endParaRPr lang="pl-PL" sz="2400" dirty="0" smtClean="0"/>
          </a:p>
          <a:p>
            <a:pPr marL="0" indent="0" eaLnBrk="1" hangingPunct="1">
              <a:spcBef>
                <a:spcPct val="0"/>
              </a:spcBef>
              <a:buFont typeface="Arial" charset="0"/>
              <a:buNone/>
            </a:pPr>
            <a:r>
              <a:rPr lang="pl-PL" sz="2400" dirty="0" err="1" smtClean="0"/>
              <a:t>University</a:t>
            </a:r>
            <a:r>
              <a:rPr lang="pl-PL" sz="2400" dirty="0" smtClean="0"/>
              <a:t> of Auckland Nowa Zelandia, </a:t>
            </a:r>
            <a:r>
              <a:rPr lang="pl-PL" sz="2400" dirty="0" err="1" smtClean="0"/>
              <a:t>University</a:t>
            </a:r>
            <a:r>
              <a:rPr lang="pl-PL" sz="2400" dirty="0" smtClean="0"/>
              <a:t> of Melbourne, Australia,</a:t>
            </a:r>
          </a:p>
          <a:p>
            <a:pPr lvl="1" eaLnBrk="1" hangingPunct="1">
              <a:spcBef>
                <a:spcPct val="0"/>
              </a:spcBef>
            </a:pPr>
            <a:r>
              <a:rPr lang="pl-PL" dirty="0" smtClean="0"/>
              <a:t>15 lat badań, </a:t>
            </a:r>
          </a:p>
          <a:p>
            <a:pPr lvl="1" eaLnBrk="1" hangingPunct="1">
              <a:spcBef>
                <a:spcPct val="0"/>
              </a:spcBef>
            </a:pPr>
            <a:r>
              <a:rPr lang="pl-PL" dirty="0" smtClean="0"/>
              <a:t>synteza 800 meta-analiz badań edukacyjnych, </a:t>
            </a:r>
          </a:p>
          <a:p>
            <a:pPr lvl="1" eaLnBrk="1" hangingPunct="1">
              <a:spcBef>
                <a:spcPct val="0"/>
              </a:spcBef>
            </a:pPr>
            <a:r>
              <a:rPr lang="pl-PL" dirty="0" smtClean="0"/>
              <a:t>52 tysiące badań, </a:t>
            </a:r>
          </a:p>
          <a:p>
            <a:pPr lvl="1" eaLnBrk="1" hangingPunct="1">
              <a:spcBef>
                <a:spcPct val="0"/>
              </a:spcBef>
            </a:pPr>
            <a:r>
              <a:rPr lang="pl-PL" dirty="0" smtClean="0"/>
              <a:t>na 200 mln uczniów.</a:t>
            </a:r>
          </a:p>
        </p:txBody>
      </p:sp>
      <p:sp>
        <p:nvSpPr>
          <p:cNvPr id="8198" name="AutoShape 2" descr="data:image/jpeg;base64,/9j/4AAQSkZJRgABAQAAAQABAAD/2wCEAAkGBhQSERQUEhQVFRQVFxcVFRQYFRUXGBcVFBUVFhUXFRUXHCYeFxwkGRQUHy8gIycpLCwsFR4xNTAqNSYrLCkBCQoKDgwOGg8PGjUkHyQsLCoqLC8tLDQsMCopLCwsMCo0NCkqLywsLywwLywsLDQsLC8sLCosLywsLCkvLCwsLP/AABEIAQsAvQMBIgACEQEDEQH/xAAcAAAABwEBAAAAAAAAAAAAAAABAgMEBQYHAAj/xABFEAACAQIEAgcFBQUGBAcAAAABAhEAAwQSITEFQQYTIlFhcYEHMpGhsRQjQlLBM2JygtEkU5Ky4fAVQ3OiFjRjk8LS8f/EABsBAAEFAQEAAAAAAAAAAAAAAAABAgMEBQYH/8QANxEAAQMCAwUGBQMDBQAAAAAAAQACAwQREiExBUFRYYETInGR4fAUobHB0QYj8UJSwhUWMqLi/9oADAMBAAIRAxEAPwDYitENHJolKhdFCBXGuFIhGFGBpOaEGhCUmhBogNGmhCNXUFdNCEJrhXV1CEM0E0M0WhCGuoJoaELpoaChoQuoa6uoQuigIoRQ0IRYoYoaAmhCbrtQUIoDTkJrxHHCzba4wJCxIWJ1MTqR30li+LJbtC6ZKnLEak5oiB606xNgOjIdmBU+REVUuFBrr2cO4/8ALs7P3HIYt/M1ahja9tzu18Lex1VKeV7HYRvFh439b9FPjjtubobMvUgFyQPxDSIOp5UTC9Ikd0UpcTrP2ZdYD+Rmoe+UFzH9YrMn3YYLEjuInuMGjYXFtbu2ES8uIRyAFKqXtrprmG0D/LU/w7LGw3f4g+7qv8U/ELnK/wDkRx+m9S7dJrYRnh4W51RAAkt4CdqXwfHUuOUh0cDNldCpIG5HfVTu/wDlrusf2zfu0OtSOFu/2wfejEE2nGcADqwJOy9nX9ac+lYGm3P5W5W95JjKuQuAPL5k87/LxVk4ZxFb9sXEnKSRqIOmh0pj/wCKrUsAl5srFSVtlhIMHUGmHRHiVpcOiNcQNmbslgDq2mnjTLhN0g34xS2Pvn7JW2Z197tH09KZ8M0OeCMhprx5AqQ1TiyMtOZGenDmR9Vb8RjFS2bjTlC5jprETt30GHxqvbFxZysuYaaxE7U04839lvGZ+7bXzFNOD8QtnC20FxM/VRlzDNIQkiJmqwivHiHG3SytGa0mA8L9bpWx0rsvGUXTJAB6po1Mb054nxu1YKi4SC0xAJ2iSY2GtV3oxdYWrf8AakRZ1slUn3jIkmdf1pPiZN+9iItXLqqhsIUAIVwQzEyfzd3KrZpo+1Ldw1z523gfdUxVydkHf1G1suV9xJ+is/EuLW7AU3CYY5RClpO+wpLCdIbNzMFYgopYqyspyjcgEa1XMXjWu2MEQQLguhJImHSBJHwPrS4Rxib/AF5DXPszFGXRcsGRlOs6nWaaKVgb3tc/kbcPunGreX93TLdxF9b/AGVgwXHrV1HdGJVNW0IIAE7HwB+FGs8ctMbQDGboLJ2TqBMz3bHeqlZXqMPauj3L1l7Vz+Lt9W36U44YPveH/wDRufR6V1IwXI0zt0B+48k1lbIcIIF8r9SPsfNWXh3G7V/MLbSViRBG/n5Vy8bs9V12cC3JGYgjUGIAIk1VOEjqbVrEjYO9u7/03bQ+jfpSeGMWsEX/AGQvXM07TmET8/nSmjZiNibXt5A3HjkLeKRtc/CLgXtfzIsfDM38FbMF0hs3WyKxDHUBlZSR4SNakxVdx+LP2uwr27TKzHq3li66Ak6GBrViFUpmBtiBqL63V+CQuxBx0NtLIaLRqCoFYTcbUBoUo60qEnFAloAyAJO5gSfM86WNN8ZmCN1Yl4hdtzoCZ5CZ9KUZmyR2QuiYW/buF8kEhsr9mJI7/wAw3186bvibNlmhACAC5S2YUHUZ2Uad9J4Lhz2bi6hkKdW0LljJJRjLGSZYfzUnxCw+dzbS4HIGR0ZcrEDTrVYxofA6VYDW4rA5eKqFzwy5bnfh9E7N2xluSqZUbtgoPegGYjUkEQec0OHxNkG4ECqbY+8ATKQInUAa6TSWIwBa9aYjTKc8HQskG3I5wWcimuM4dcy3XRe2WuADTt27iKpHxEjxXxpWhjsr6+/fRDnPbnh05e/d04N7DKwHVAHdYw7GYgypCaxI2pV7WGys5t24DFWJtj3pgzpJ1NGGGbrLBjRUcMe4lUA+h+FMr/C3Nu7rck3WYWwRlKm6CDEd2u/KlGE27xHXmmnEL90HpyCkDjLTE2oLa5COrcrI/CTly/OkMN9lzgIiBiSqsLcAkAhlV8sExOgPfSeEtMt55F8BrrMIC9WVMQTzomDturoEW6gznrEaGtKvaJNtyJ3iADz2FJhABsd3H373oxkkEjfw9+9yUKYQZWFu3qMy5bUmAfehVJAB50/sG0lvMmRbZGfMICwRJaR4c6h7OGZEtSt5HFvLntjMZzE5HQgjxBPedqe4ixcfCgMo6yEZkEAEqysVHISBHdrQ9oNhi321RG4i5w52vkEFk4ZphUGU9brbKnxuAMBO24paw1i8xZQGbLlzFGByNOksBIMn400xua82ZUcBLV4SylSWuKAEAOp2nu0FPeF4ZkRQzu3ZUQ2XswNQIUfOdqR4Abe5vwv7+yewkutYW429fykrt3DgdSQmUELkynIDMgExlBk7TzpRLdgBbgCAW5RWj3NSpUd2siKj3RuouWMjm4xuAHKch6x2IcvsNGBMmZFLHCN12SD1ZcXy3LMBBXzNwK/xpxaLa8d+vPqmB5J/4jdu0PDol7L4Yg2VCQSwNsKYkHtDaNwfhXYVsM69SnVlTJ6uNDrJIB31PKm/CsysVJvCbl05Da7EF3IOfJ3EH3qLwzBOv2YuWYBGGUqB1TFNNgDtmXtTvQ5oF8+eu/PPT3xSNcTbujgctBcZa8/QJ7huAWLbBktKGGoOunlJ0qRoBRqque52bjdXGsawWaLeC6goRXU1PTZBpQ0FvahpUIa4UBNcDQhRnFeLG00AL7uYZiQXMxkSB723+IaUb/ibZ/dGTrBamTmzkbxERmOXfxo2O4Z1jMQ+XOnVuMoaVknsz7p7R7+WmlcnCoec5yBxcyQPfAic28TrHfzqwDHh59VUIlxHh0RcLxJnZJUBbgc2yCSex+YRGo10oE4mftDWmACgaN+9lDEH+Uk/ymlMLwvIynNKoGFtYjKHOsn8UAQNtO+i4zgouZzmILMrSBtlUowHmpYetH7WLlbnx/CP3sI435aW/Kapx9iuaESboQFyQAjW+sVmPIkR8ac3+IXFtC4vUuNAYZiNXCjKR560a7wjWVcKesFwSmYCLXV5YkTprS97BF7WR2EyDmCwOy4b3ZPdG/OnF0VxYeOqaGzWNz4aJDFcUa0UDKpPvXCpMJbzBA2ok6sPQN3VIloEnQDc/WmN/gyO1xrhLZ9NGZQEAgLAMHUsdfzUD8IBt5S3aKqj3IILKIDCJ0JURPjUZ7MgfP3yUgMoJyvwz96pO1xsm1dcpBRc4Un3kK5rbExpIme4g0ph+K5urGWCxdXWdUa2pJHjqPgQaJf4EO1kYrnttbYEs+h90jM2mUzp+8aNf4UTdF1HynK0giQXKlVfcagHXvgd1PPZHT3l+UwdsNc9OHHXyRsLxTPdZMsATkaffyHLcgcoaBRbfFj1dq4VhHgMZ9zNop21EwCeU0nb4KqG0UZgbZ5szAgiHGUmBMzpzAoLHDbgsm0zoV6tkEI06iATLEH4UERbvevoUAzb+fDlb7jwRrvGtiFWHcqju+VSFGrEwYkghRziaG7xRx1YKIGfOe1chYQrqrBTM5gRoKWv4RsqKhSFEFWWUYQBrGoiNKZrwNlCQbRym4SrISg60qYRZ0Ay/M0Dst/35+iHdsNOXDl6pxc4owZUCoXKZ9bsKdYhGy9s6dw5VI2nJUEgqSASpiQTyMaVG4jh7sAPuWXLBRkOQET2kjXYxB7htT3B2MltEktlULJ3MCJqN4bYW1UsZfiOLTol84mJ1IJjnAiT8x8aMDRRQzUKnQ1wrpoQKEJrbrrmx8jXJRiKW6QhVfCBlW2YKZrDtIuM/WEW1OoPukTm0pwLbLhnbLlJtDtC67kkgGYPu+lTn2ZYAyiFEAQNARBA7hGlJJwy0AQLaAMIICqJHcdNRVs1AOdvd/FUhTOGV9328PwkuL4jKkCczsEGUEkT7zAATooY+gqNc5sO8m5nsnICWuIxUsuQsJBJKEakd9TOHwFtDKoinvCgb77Uq+GQzKg5oDab5dVnvio2ytbYDjf30Uj4nvuTwtb3z5KG4mDb6xULADDsR22JB6zcEkmaFcW63FtkkvbF3T+8UIDbY98xB8QamLuGVpzKDIymR+GZjymjGwpYPAzAEBo1AO4mlEwtYjj9Ehgde7TbTyuojDmBh3JusbmWXDyhZ1JyshMAd2UaQNaVu4X+0AZrkG2zkC7cAzB0A0zaCCdNqepwy0GzBFBBkeB7wNgdd6X6lc2aO0BlnnBIMfED4UhlF7hK2E2seIUErt9nt387m4xQkZmynO6qbYScoEEjadKd8bxUBbYcoXJlwCSqqJnQHdso9TTpeGWg2cIM05p1947kLsD4xTgWRmzR2iAs84BJA+JNKZW4r24+g6ewgQvw2vw9TuzPsqHw+MN9rIzMoa2zsFJUl1ZUKyNQASxgeFCL7pdRQXvDq2mGSZF0AEyQCQOzO9SF3hltt1HvF5BIOZtGIIMiecb0a1g0SMqgQuURyWZj460GRm4dPNAifvPXy6KuvxC51U5mB6nFNvqGS4AvqBpT051tM464FMrw7hsyqZcCGO6z8qkG4bbIjIIyssa+7cMuN+Z1o2FwCJOUHXQyzN/mJ76cZmbhv+6Y2B98zut8vBReNxbtmZGfJ1lq0oQgFtZuFSdJJbL/AC0HELl1bdvIbqtnYw7KzMEts+WVJEHLFSn/AAy31Yt5YRSCACwggyCCDO/jQ28Ai5YB7JLCWdoJUqdWJ5E6UglYN3uyUwvO/Xnzud3koq7xJnuhkY9XkcADYstsPm9M6j0NBbvuMO7zeDdUGDOUIkgGViTPnUmnDbagKqgBQwA10Fz3ufOgt8KthSsNlIykF7hEdwBbTblS9rHoBw3JOxlzJPHfxCZ2sU7OlpmIcdYrkQCwCgo4kaSNfORypzwlWJuFrjtluOgBKxCkQdFGtOWwaG4LhHbAKhvA7jxpSxZCzAjMxY+bbmo3SNIsApWRODrk/wAZJaa4GurlFQKwm9vajzREowpULqNXRXCkQgoYrorqELqGgoaEIaGgoaEIKEUFDQhdXGuriaEJMihWgauWhCMaCgZoFdNCEU0NATXA0IR5o4FEFcz0IRiaAP40nRkFCEnaOlHNFtbULUIQhqEtUFxjpCLRypDPz7l8+8+FVrE8RuXPfcnwnT0A0rMqNpRwnCMyonShuSv4vjvHxFHzVmlO8Jxa5bPZYx+U6j4GqrNsC/eZlyKYJuIWgLRqh+DcdW9oey4/DyPiv9Klga2Y5WytxMNwpwQRcI9dRZqI6Q9JrWEt5rhkn3EHvMfDuHeT/pT3ODRcqSON0jgxguSpgtQZ6xjjPT3FXyYc2k5JbJXTxf3j8h4VX3usTJJJ7yST86oOrmg90XXRxfp2RwvI8Dla/wCF6IzVwrA8B0gxFgzauuvhmJX1UyD8K0Hor7RheZbWIARzorjRGPcQfdPyPhUkVWx5sclVq9iTwNxtOIctfJXlqAGuJohariw0cmummuLxyWkZ7jBEUSzEwAKyrpN7XLrkpgx1abdawBdvEKdEHnJ8qljidJonsYXaLXCaDNXmzF8exF0zcv3WPjcf6TApTBdIcTaM2791fK40eoJg/CrPwZ4qbsOa9KI1GNZL0V9rjBgmNAK7dcogj+NBoR4rHka1XDYgOoZCGVhIYGQQRoQRuKqyROjOahcwt1SgFKKKKKEGo0xN7e1MOPcR6q0SPebsr58z6D9KfWtqq/S67NxV5BZ9WJ/oKpV0xigJbrp5qOQ2bdV93751O/8AWkLmJEgA6zyjXfT5U5wbJczKrr1in9nIzd5idCRPiJGtJYrh0PJGWYMDQeh7tF05FQPPkQ5odZ2qnpaIPI7XK+iFQZJ8B+Ixz5RRSxE7kk6AxHlIH1pSxv6AfNhTh7MDXWuvpNjU9TSMfo43z6nd+LLBmlfFK5p0CSs3SrBlMEag9xq/8Mxou21cbncdxG9ZzlytAA7ySdcv1MH61bOh17S4vIFWHrIP0FZlGySkqjTv92zv5K9TvBzGhU7jsYtq21xzCopZj4ATWF8c4y+JvPdfnsvJVGyjy+Zk86072m4wpgsoP7R1Q+Qlz/lFZhwTBpdvKlxwi7kkgT4AnmZ+tWNoS2y3AXK7vYcTIYHVLtdOg/Kb4bDM/uj12GvifPapC10acgHOvLv5xGw8atWK4TCAZQoUwCBpr3fEQe8QdQJSS3lgDw+uv6Vl0s7ZpmMGhcB0uq20Nsz9g6WDu26/VVXFdH7yawGA3y6/Iiajlb0rRDb0mY+NVnpBwqQbqqBEEjmdTLEbCNPHedq6qt2S1jC+HdqFS2R+qJJZRDVgZ5Bw48x+PLer97PekZxFk27hm5agSd2Q+6T3kRB9O+rS1ZD7OcYUx1scrgdCP5Sw+aitU4vjOqsXbn93bd/VFJH0qvSPL2C+uiTa9MIakhujs/P1WQ+07pWb984dD91ZMNGz3RoxPeF2HjJqmW8OzEBVJJ2AEk/Chs2zccCRmZgJYxqx1JJ5cya03CdFlsWiqgNKybwEk/vSOQMdnuAIkgzdr9pRbOY1mrjoPv71UTQGgDcqRhuil5wDCLG8tM+igxuKNf6I317WVXG8K0H0BAq6W8Nk57/DbT9B5AU5tWiR6D6Umx6+StMhk0FrW53WXtKplpZQGaHNZTcsldG0bmpBBHnNaN7JOlRS59juGUeTan8L6kqPBhJ8x40jx3gvXjsAB12uHTbUKNNdYE8uU6iqTh8SbN1HU9u2wfYiGRpj4itmWMPaQpqepbVMO4jUL01NCtJ2rgYAjYgEeRE0cVhqNNrI0qtdKcPN5NVAZN2OUdkmRPqKs1jamHSHh5u2pX3k1HiOY+H0qpWx44jle2duNlHILtWYN0NcsWN7Dkklp64jcz+SpKwmItQHu4e+msAuzMoiNLgSQfOaXNFNc8+qhkFnRfMqy/a9RI3C+xHgPYQKplipWN9S06ToBl1PqKdDBMw1u2z4C4q/pPzptNdWlBt10EYjYzIaZ+ix5WNleXu1OqVbgw3BsTsSbiyRB0JiTvVi6HWCBdJjcLoZHZzbHmNqrSJJAAknQDxNX3hGA6m0q892/iO/9PSpIan46o7YssWjW/jlpzU1PGGnJVr2o4YthFYfhuqT5MrL9SKoy9Dnkzewx8r4H/xrXeM8MGIsXLLaB1IB7jup9GAPpWE4zBNauNbdYZCVYeIqSqDWPxObe/Ndxsd0ksJijkwlpJ0vcHqOatWGweIw6wl6wybG213rFg/uhZA8qeXbuaGHVq3NQ7FdeY7APpHrrVDy12XwqkzsGSiVsfeBvr6Zq1UbFdUAh8gzyNm/+loNhJg50JmNWAie4EaDx+dKXeHFgQWtGQQfvU5iO+s6Ao2Wtn/W5P7ffksj/Zsevany9VbuiHRy5Z4hYD9WfffsOG0RCDmgaastaL0jwpuYTEIN2s3QPMo0VWPZjwEojYhhBuDLb/gBkt6kD/D41eStJSgNbcC181W2pKXT4S7EWi17WzuTp1t0WBcC6GX7qpeXq8jAlZuKG3jUHbY1Z8BwPGWP2TKP3TdtlD5r+o1qo9N+jZwmLuJl+7Yl7RjdGOg/lMr6eNQJHhWjUbOiqzjfndOjqpmx4GkFuubb/dazdzlYuW1t3BzRsyNJn+XXxPdSljA3G0IG05ZWI21J3Ph/+1kQrqfRbOZRYhEddb56LNqqT4kguNraWHqtn/4bcP4f+5P/ALVSOlPRO+hu3coFpnWAGQ9p4X3QZ94n41UQauPsz6OnE4xXI+6sEXHPIsD92vqwnyU1fe5zW3J0UMFCKYl7XLcMNZyoq/lUL8AB+lKiuijAVhpU0w9LGkrG1LUIVd410bzEvagE6lNgT3juPhVYv2GQwwKnuIitDxGJVFLOwVQJLMQAB3knQVR+N+1nApKqGxEflUZPRnifQGsybZIndijyPy9FH8OXnuphS2Gwj3DCKWPh+p2FRVv2tYadcDA7w1sn4ZB9atfAPaPgsQQiv1LHZLgCSe4MCVPxmoBsKQZvOXJJ8G8aqV4JwAWu28F+Xcvl3nxqaoqmjVqxQshbhYMk9rQ0WC6qx0x6FLixnQhL4ESfdcDZX/Q/7FmNDNOewPFnKxBO+B4kjNiFgXEuFXcO+S8jIfEaHxVtm9KaxW68T4lYUFLuVu9Mof4jYetVu7/w8mfsg/whfkGisaVkUbrdoPfgumj/AFLGBaVufL1WXohJAAJJ2HM+Qq79FvZ29xhcxSlLe4tnR3/iH4B8z4b1buEY/BoYtW0sk88gX/vH6mrArA6irFNBE/vYsXgq1V+oHStwwDDz3+i5LcAAQABAA0AAEAAchRstAF38aNWoucUF0r6K28dZ6u52WGtu4BJRv1B5jn5gEYh0h6KYjBtF5OzPZuCTbbybkfAwa9FNTXiGMtW0PXMgU6ENBB8Mv4vKKnjqTEM9FNE9wNgLrzNlrgK2DiCcIZp+zSe9Fa2PgGX6UvwpeEIwIw6o3I3EZ/mSwFSf6tTaX+iv9lNa/ZnyWd9GOhOIxrDIuW1PavMCFA55fznwHrFbn0e6P2sHZW1aGg1Zj7zsd2Y9/wBAAKd4a+jKDbKleRUgj0ilwajlqDL4LOke5xsV1dQ0E1Ao01snSk+IcQSzae7cbKiAszdwH1PIDmTR7W1Zj7aOOECzhVOjfe3PEAlbYPqHPoKljZjcAnxtxusqb0y6bXcfcMkpZB7FoHTwZ/zN9OXjXFQmY5anyp7wnhL4hyiDzYmFQTuxqz4XotattldS7Awc07+CDbcbzs3dU1TtCCk7h14BajG7mqmFdJ018e7w5VzIRuIkT6VpQ4BhzP3NuIH4Y3nmNaiuKdDFgvh9Gj9m0FT5E7Hz+NXaaX4iJsrRqslu1YseB2X0Tz2d+0RrLrh8S2ayxCo7HW0TsCeacv3fKtlBry3etZTB3BII7iO//fKt79mnHDicBbLGXtE2WPM5AMpP8hX1BqrVRAd8KzOwWxBWo1WOP9IDJt2jEaM43nmFPLzqY45juqssw3PZXzPP0En0qhNPLflXL7TqnMtEw66rOleRkEJNFNwaa77eNIYu8y6RuJGxB5fUj59xpS1qBqdfEjSCRp8KxqenMz2sGrjYJksD4ou1eMkpm+NSXCONtZMbpzX9V7jUYbR3GpiNf6gTSVm8CBBLfvaH4kafCrtTQVOz3B58xp78VVimDs2lahZxAZQymQRINKTVZ6IY73rZ5dpfow+h+NWO7cCqWOwBJPgBJreppxNEHrSYcQUL0m6SDDLCwbre6OSj8zfoOdZ1isW91i9xizHmf07h4UfinEGvXXuNux0HcPwj0EUilhiuYiFmJ+n1rAqqkzO1y3LsqSmjpIwXanU/ZJlwN6EGnOGwikNvOp5DlM/Aj4Gl7vClI0J79YIqSkoJasOMX9Nr9f44qpUbdpqeTs5LjnbL8/JF4Vxe5h3zW2jvU+63gw/XetN4LxhcTbDrodmWdVbu8vGsluoUYhjr3DX/AF1qe6HcT6rEKCezchG8z7p+P1NSU8slNL2UmQ0twKfVwxVkPbRZm1wRvC02goRXVvrl00t7Vh3tauE8TeeVu0B5ZZ+pNbjZ2rMvahh7djF28Tew4v27to2spcoFuI2YGQPyGI8DVmmNnqaB2FygeinG0sWeruWjDHP1ie8GO0g7wNPLkZM2pcl3tWGDqBqPxrHIqdfLTw7qpTdMcLBC4HL3EX309IikU6W2VIZcMVYahhdYH4jWsGo2DNK8yB2ZzPD34LWkmhvijY5p6EH/ALK5WXAOu0gfMxHfpS91Qw7h3DmPH+lU7/x8mYt1Bk7nrOfwpe37Q7ek4dzr/ekSO7b5109G10EDI3DMDcuUn2dM+Rz2jIlN+mnDVQpcXKqtCPCj8I7JEDTQEaRsKtnsRY9Vihyz2yPMq4P0FVvF9N8JdGW5g3YSDH2htx5DxrQPZZw4JhHuhSgxF17iKTJFsdm2J57HXxp1S4FhystGFskdOI5NQpHpg3Ytj94/If6mqPc4+lm9luIXWNYIlc3cOeniN60LpRhs1nNE5GDH+E6N9apd7h+GZixt3cxiSLsbbaR4CuLradj53GRwAIGt7/IIpnwRz4qgEttu4pS0bV9QbLi4Ruh0cTpOU+B15HfeZScQ0HT/AEBB/SmtzhFnPmVXEe722zA/xBhzp04DRmzMRzJmR3Mc3a5b91Q0UMdPUMkMoLQb77/S30UlbUQSwuiiJz0uBkehSyqGHh5+9p56D6+W7e/b00kctO7wpdXEahpnlliOe533pZmskRlvf4rddbPtKinidG5+o9+S5ptO9rgRZOuizn7QuhGjjXuynu8qsvSR4wl4j8hHx0P1qG6LYRTeZ0z5VX8RBOZtNI5QDVj4nhOts3Lf5kZR5kafOKxKOItp3NBve9reC3qQhrmk6XCx25iVQqXBZZEqDBI3MHlpNWTCYmxiARaYAkfsW7J8h4cxEwSeRIqM+z4VgvWfaM675eqjNzgHy50S7g8GQQDiJ5SLP6CayXUTZGg9oAfH7eyutqSybVrwRvAyUhfs5RsV30IjedfjSq6yBv393n3+VMVxqZMhe8w5ZihK+TZZjbQztS1rH2QB+0GuuinTmddzW7sWSOja9srxmRoeF/yuV2pQVFTIHsjJsLHL5pS9hAQV7+e5nkT3/wCxUPhmKuN5BmY5hth5EVNjiGG/Ne/wW/60XC4Gzev21tNdLNcBYMFC5dWc6a8qk2s+nqg10ThiGWuo/n6q3sSOqoy9s7CGHPQ2B/j6LT5rs1caKasqkm2H2qO6UdH0xuGey+k6o35HHut9Qe8E1I2NqWUUoJGYSg2NwvMXFuEXcNda1eUq6nUciOTKeYPI0yNelOkXRXD41Mt9JI91xo6T+Vv0MjwrMuLexe+pJw923cXkHm236qfiK046lrh3sirzJ2nVZvQg1cF9k/ECY6tB4m6kfIk/KrJwL2LahsXeBH93anXwNxhp6D1qQzRt3qQysA1VP6E9D3x98CCLKEG7c7h+VT+Y8u7evQmHw6oqogCqoCqBsFAgAelI8O4bbsW1t2UCIuyrt5+J8Tqadis6aUyHkqMkheUW7bDAg6giCO8GqFxfhZsuQZyn3W7x/Wr+TSGKwq3FKuAR/vUHkayqykFQ3gRoq0jMQWb0NWHG9EWBm0wI7m0Px2Pypgejt/8Auz8V/rXOPo52Gxaemf0VUxuG5RlKWLDOwVRLEwBUxheid1j28qDzzH4DT51ZeGcGt2R2RLHdjuf6DwqxT7OlkPfFh805sROq7hPDhZthee7HvP8ATlT2hrga6djAxoa3QK2BYWWfdNOj5tubyDsOZaPwud/Q7+c+FVetnu2gwIYAg6EHUEdxFU/i/QIElsOwX/02mP5W/Q/GsaroHYi+PyXR0O02hojlNraFUmgqWu9FMUp/Ysf4crfQ0phuh+Kc/s8vixA+Uz8qzewlvbCfIrX+KhAvjHmFDAVoHQjgBtr11wQ7iEB3CHme4nT086V4H0Jt2SHukXHGoEdhT4A+8fP4VZhWtR0JY7tJNdwWHtDaQkb2UWm8riKI1KGiGtdYSa4U6UsKRsbVXunXSM4Sx2D97clU/dA95/SRHiRTXvDG4ipoIXTyCNmpROlXT63hSbaDrL3NZhU/jPf+6PWKzviPTXF3jreZR+W32AP8Op9Sag2YkyTJOpJ5k99dWLJUPkOtgu/pNlU9M0d27uJ95J2nG8QpkX7wPf1j/wBasHB/aTibRAukXk55oD+jj9QaqWWhio2yvbmCrUtHBMLPYD0W88D49axVvPaaeTKdGU9zD9djUoKwXo/xt8JeW4kxs6zo6cwf07jW5YTFLcRXQyrqGU94YSK16eftRnqFw+1NnGjeMObTp+E4JqM43x61hUz3WifdUasx7lH67Cl+I49bNp7jnsopY9+mwHiTA9axTjPGHxN1rtw6nYclXkq+A+e9WgLpNm7ONW4l2TRr+FYOKe0jEXCRaiyvKAGb1ZhHwAqHPSjFTP2i9/7jD5VFV1SWC7KOigjFmsHkrNw72hYu0e04ur3OBPowg/Ga0Lo50utYsQvYuAS1tjr5qfxD/ZArF6WwmKa26ujFWUypG4IpMN1SrNkwTt7gwu4j7hb7NCDUP0a44MVYW4NG9117nG/odCPOpWaZZcPJG6NxY7ULrt8KpZiFUCSSYAA5k1T+I+0BSP7MA6na4dj4qvMeJ+FR/S7jpvObSn7tDB/eYbk94Gw+NVy1aCgKoAAEAAQAK3aTZ4sHy+S5ut2kblkR6qZudKsSx/akeACgfIUthumOJQ6uHHcyj6iDUHXTWmaeG1sI8llCqmBvjPmVovBOl9u+Qrjq7h2BPZY/unv8D86sINYzNaB0O4+byG3cM3EGhO7JtJ8RsfMVjVtAIx2kem8LcoNoGU9nJruPFWeaKRQg0BrHW0muH2rJfaZjS+OK8raIoHiwzn/MPhWtYfasd9olkrxC9P4sjDyNtR9Qap1p/bHiug/T4Bqjf+028wq5NdRa6sddyjTXCi0M0IRprW/ZnjS+Cyn/AJbsg8jDj/MayMVqvsrsRhbjcmumP5UQfWfhVyjP7nRYW3gDS3PEWRfajjiti3bH/Mck+VsbfFlPpWZzWhe1e0Yw7cpuL6nIR9D8KruH4zYQIoDwmWSUSbih7zNaYZtAesUTr7m21bg0UWyz2dG0sbckm/n/AAoCaGrAnSCyAfuhMKPdHaHVW7bTJOX3X1HeDvRbPGLC3XbqyyG7aZJUAhLauGkAxJldNQedKtHt35/tn3ZQNdU8ON2lQLbVgVttbBKIcxKrlc9xD9YdZPb8IpTC8ftf8wSciCerXRhZuq5073dD6TyoQ6eS18H5+ilfZdjSL121ydM4/iQgfR/lV94zi+rsXHG4Ux5nQfMis99ngzY92GwS4ZiPeZQNPWrz0rQnCXY7gfgyk0+MB0rQeIXE/qDuyvc3XDfrZZrFdFFrprsV5epW6qWzYbIGBUFwZOYdmdJ00JpbpPgEt3VNoQjoHA852nUcvjS+Gw9pnspdMK1s5NwM5ChcxBnKSDtGoimHHhdF3LeAVlUKoA7OQTly9431qhGSZBnuN+ef2V+QBsbst4tyy+6joqR6PYrq8TaadMwU+T9k/WfSo2accPtFrtsDcugHqwq3K0OYQeCqROLXgjiFrwNca6hIril3Sa4baqH7VeBFlTEqJyfd3P4SZRvQkj+YVfMPtSl6wHUqwDKwIKnUEEQQajljEjS1W6OpNLM2UbtfBedIoDVx6W9ALmHZrlkG5Y301e34MNyP3vj4081hPY5hs5ejwVMdQwPjNwgoYoKcYTBvdYJbVnY7Kokn0FN1UpIaLlEsWWdgqglmICgbkkwAK3bo7wkYbDW7XNV7R73OrH4k1XuhPQX7NF6/BvR2VGotg76825TsOXfV0Fa1LAWDE7UriNs7RbUOEUZ7o38T6Kv9NeCnEYRwol0i4g7ysyB5qSPOKxoivQ0VnfTXoGxZr+GWZkvaG882Qc55r8O4aDSpNi7QbFeGQ2B0PPgs8oaMUIOu40I7vOuinLr0UihC0MVceiPQN77C5fUpZGoU6Nc8ANwvjz5d4FXqamOnZjkNlP8As14MbdlrzDW7GX/prMH1JJ8gKtuKw4uIyHZlKnyIilVtgAACABAA2AGwFDFMxG9153VTGpkdI7f9OCyLF4VrbsjCGUkH05/rSFaJ0o6M9eM9uBdAiNg4HInke4+nlQL9hkYqwKsNCCII9K6ylqmzsvv3hcLV0rqd9jpuKUxONLhZAGUQInuAk+MAU84vx5sQqB1UFNmEyZGsyfCai6EVP2TLg2006qDtX2Ivrr0Q1YehXDTcxAc+7a7R/iOij6n0qN4Twa5iGy2xoPeY+6vmf03rS+FcLXD2wieZPNm5k1n19W2NhY3U/ILR2dSOleJHDuj5lO6AijGik1zS6lNcOdBTiaZ4VuyKXzUiEpNQvEuiuFvkm5YQsd2AKsfMoQT61KMaKTSEB2oT2SPjN2Eg8lXk9nuBBnqifA3LhH+apvAcNtWRFq2iDnlUCfM7n1oxbWjqdaa1jW6BSSVM0os95PiSlwaHNSNdO1PuoEvmrgaQtnSjA0XQmfE+jmHxGt20rN+b3W/xLBPrUOfZpg52ujw6z+omrNNcGpcSsx1c8Ysx5A8VGcN6I4WwZt2VzDZmlyPItMekVMUmDQzRdRSSPkN3kk80Y0FATQUl1GlAaaY/hdq8Iuordx2I8mGoo7miqx+dOa4tNwmuaHCzhcKGu9A8OdmuL4ZlP1WlcL0JwymSGf8AibT4KBU3NGmrBq5iLYyqwooAb4Ags2lQBVAUDYAAD4CjG5RHNJzpVYlWwLZBK3LoAk0lavkj3T6R+tIWjmYBtRrTyk1Qv//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l-PL">
              <a:latin typeface="Calibri" pitchFamily="34" charset="0"/>
            </a:endParaRPr>
          </a:p>
        </p:txBody>
      </p:sp>
      <p:pic>
        <p:nvPicPr>
          <p:cNvPr id="8199" name="Obraz 5"/>
          <p:cNvPicPr>
            <a:picLocks noChangeAspect="1"/>
          </p:cNvPicPr>
          <p:nvPr/>
        </p:nvPicPr>
        <p:blipFill>
          <a:blip r:embed="rId5" cstate="print"/>
          <a:srcRect/>
          <a:stretch>
            <a:fillRect/>
          </a:stretch>
        </p:blipFill>
        <p:spPr bwMode="auto">
          <a:xfrm>
            <a:off x="5436096" y="1268760"/>
            <a:ext cx="2952328" cy="4176496"/>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Tytuł 5"/>
          <p:cNvSpPr>
            <a:spLocks noGrp="1"/>
          </p:cNvSpPr>
          <p:nvPr>
            <p:ph type="title"/>
          </p:nvPr>
        </p:nvSpPr>
        <p:spPr>
          <a:xfrm>
            <a:off x="0" y="44450"/>
            <a:ext cx="9144000" cy="504825"/>
          </a:xfrm>
        </p:spPr>
        <p:txBody>
          <a:bodyPr anchor="t"/>
          <a:lstStyle/>
          <a:p>
            <a:pPr eaLnBrk="1" hangingPunct="1"/>
            <a:r>
              <a:rPr lang="pl-PL" sz="2800" dirty="0" smtClean="0"/>
              <a:t>Przykładowe czynniki wpływające na wyniki w nauce</a:t>
            </a:r>
          </a:p>
        </p:txBody>
      </p:sp>
      <p:sp>
        <p:nvSpPr>
          <p:cNvPr id="12291" name="Rectangle 3"/>
          <p:cNvSpPr>
            <a:spLocks noGrp="1" noChangeArrowheads="1"/>
          </p:cNvSpPr>
          <p:nvPr>
            <p:ph idx="1"/>
          </p:nvPr>
        </p:nvSpPr>
        <p:spPr>
          <a:xfrm>
            <a:off x="359024" y="737320"/>
            <a:ext cx="8317432" cy="5283968"/>
          </a:xfrm>
          <a:extLst/>
        </p:spPr>
        <p:txBody>
          <a:bodyPr numCol="2" rtlCol="0">
            <a:noAutofit/>
          </a:bodyPr>
          <a:lstStyle/>
          <a:p>
            <a:pPr eaLnBrk="1" fontAlgn="auto" hangingPunct="1">
              <a:lnSpc>
                <a:spcPct val="120000"/>
              </a:lnSpc>
              <a:spcBef>
                <a:spcPts val="0"/>
              </a:spcBef>
              <a:spcAft>
                <a:spcPts val="0"/>
              </a:spcAft>
              <a:buFont typeface="Arial" pitchFamily="34" charset="0"/>
              <a:buChar char="•"/>
              <a:defRPr/>
            </a:pPr>
            <a:r>
              <a:rPr lang="pl-PL" sz="2400" dirty="0" smtClean="0"/>
              <a:t>Motywacja ucznia </a:t>
            </a:r>
          </a:p>
          <a:p>
            <a:pPr eaLnBrk="1" fontAlgn="auto" hangingPunct="1">
              <a:lnSpc>
                <a:spcPct val="120000"/>
              </a:lnSpc>
              <a:spcBef>
                <a:spcPts val="0"/>
              </a:spcBef>
              <a:spcAft>
                <a:spcPts val="0"/>
              </a:spcAft>
              <a:buFont typeface="Arial" pitchFamily="34" charset="0"/>
              <a:buChar char="•"/>
              <a:defRPr/>
            </a:pPr>
            <a:r>
              <a:rPr lang="pl-PL" sz="2400" dirty="0" smtClean="0"/>
              <a:t>Powtarzanie klasy</a:t>
            </a:r>
          </a:p>
          <a:p>
            <a:pPr eaLnBrk="1" fontAlgn="auto" hangingPunct="1">
              <a:lnSpc>
                <a:spcPct val="120000"/>
              </a:lnSpc>
              <a:spcBef>
                <a:spcPts val="0"/>
              </a:spcBef>
              <a:spcAft>
                <a:spcPts val="0"/>
              </a:spcAft>
              <a:buFont typeface="Arial" pitchFamily="34" charset="0"/>
              <a:buChar char="•"/>
              <a:defRPr/>
            </a:pPr>
            <a:r>
              <a:rPr lang="pl-PL" sz="2400" dirty="0" smtClean="0"/>
              <a:t>Zapewnienie oceny kształtującej</a:t>
            </a:r>
          </a:p>
          <a:p>
            <a:pPr eaLnBrk="1" fontAlgn="auto" hangingPunct="1">
              <a:lnSpc>
                <a:spcPct val="120000"/>
              </a:lnSpc>
              <a:spcBef>
                <a:spcPts val="0"/>
              </a:spcBef>
              <a:spcAft>
                <a:spcPts val="0"/>
              </a:spcAft>
              <a:buFont typeface="Arial" pitchFamily="34" charset="0"/>
              <a:buChar char="•"/>
              <a:defRPr/>
            </a:pPr>
            <a:r>
              <a:rPr lang="pl-PL" sz="2400" dirty="0" smtClean="0"/>
              <a:t>Informacja zwrotna</a:t>
            </a:r>
          </a:p>
          <a:p>
            <a:pPr eaLnBrk="1" fontAlgn="auto" hangingPunct="1">
              <a:lnSpc>
                <a:spcPct val="120000"/>
              </a:lnSpc>
              <a:spcBef>
                <a:spcPts val="0"/>
              </a:spcBef>
              <a:spcAft>
                <a:spcPts val="0"/>
              </a:spcAft>
              <a:buFont typeface="Arial" pitchFamily="34" charset="0"/>
              <a:buChar char="•"/>
              <a:defRPr/>
            </a:pPr>
            <a:r>
              <a:rPr lang="pl-PL" sz="2400" dirty="0" smtClean="0"/>
              <a:t>Pozytywne relacje nauczyciel - uczeń</a:t>
            </a:r>
          </a:p>
          <a:p>
            <a:pPr eaLnBrk="1" fontAlgn="auto" hangingPunct="1">
              <a:lnSpc>
                <a:spcPct val="120000"/>
              </a:lnSpc>
              <a:spcBef>
                <a:spcPts val="0"/>
              </a:spcBef>
              <a:spcAft>
                <a:spcPts val="0"/>
              </a:spcAft>
              <a:buFont typeface="Arial" pitchFamily="34" charset="0"/>
              <a:buChar char="•"/>
              <a:defRPr/>
            </a:pPr>
            <a:r>
              <a:rPr lang="pl-PL" sz="2400" dirty="0" smtClean="0"/>
              <a:t>Zaangażowanie rodziców</a:t>
            </a:r>
          </a:p>
          <a:p>
            <a:pPr eaLnBrk="1" fontAlgn="auto" hangingPunct="1">
              <a:lnSpc>
                <a:spcPct val="120000"/>
              </a:lnSpc>
              <a:spcBef>
                <a:spcPts val="0"/>
              </a:spcBef>
              <a:spcAft>
                <a:spcPts val="0"/>
              </a:spcAft>
              <a:buFont typeface="Arial" pitchFamily="34" charset="0"/>
              <a:buChar char="•"/>
              <a:defRPr/>
            </a:pPr>
            <a:r>
              <a:rPr lang="pl-PL" sz="2400" dirty="0" smtClean="0"/>
              <a:t>Uczenie się w małych grupach</a:t>
            </a:r>
          </a:p>
          <a:p>
            <a:pPr eaLnBrk="1" fontAlgn="auto" hangingPunct="1">
              <a:lnSpc>
                <a:spcPct val="120000"/>
              </a:lnSpc>
              <a:spcBef>
                <a:spcPts val="0"/>
              </a:spcBef>
              <a:spcAft>
                <a:spcPts val="0"/>
              </a:spcAft>
              <a:buFont typeface="Arial" pitchFamily="34" charset="0"/>
              <a:buChar char="•"/>
              <a:defRPr/>
            </a:pPr>
            <a:r>
              <a:rPr lang="pl-PL" sz="2400" dirty="0" smtClean="0"/>
              <a:t>Praca domowa</a:t>
            </a:r>
          </a:p>
          <a:p>
            <a:pPr eaLnBrk="1" fontAlgn="auto" hangingPunct="1">
              <a:lnSpc>
                <a:spcPct val="120000"/>
              </a:lnSpc>
              <a:spcBef>
                <a:spcPts val="0"/>
              </a:spcBef>
              <a:spcAft>
                <a:spcPts val="0"/>
              </a:spcAft>
              <a:buFont typeface="Arial" pitchFamily="34" charset="0"/>
              <a:buChar char="•"/>
              <a:defRPr/>
            </a:pPr>
            <a:r>
              <a:rPr lang="pl-PL" sz="2400" dirty="0"/>
              <a:t>Cele będące </a:t>
            </a:r>
            <a:r>
              <a:rPr lang="pl-PL" sz="2400" dirty="0" smtClean="0"/>
              <a:t>wyzwaniem</a:t>
            </a:r>
          </a:p>
          <a:p>
            <a:pPr eaLnBrk="1" fontAlgn="auto" hangingPunct="1">
              <a:lnSpc>
                <a:spcPct val="120000"/>
              </a:lnSpc>
              <a:spcBef>
                <a:spcPts val="0"/>
              </a:spcBef>
              <a:spcAft>
                <a:spcPts val="0"/>
              </a:spcAft>
              <a:buFont typeface="Arial" pitchFamily="34" charset="0"/>
              <a:buChar char="•"/>
              <a:defRPr/>
            </a:pPr>
            <a:r>
              <a:rPr lang="pl-PL" sz="2400" dirty="0" smtClean="0"/>
              <a:t>Rozmiar klasy</a:t>
            </a:r>
          </a:p>
          <a:p>
            <a:pPr>
              <a:lnSpc>
                <a:spcPct val="120000"/>
              </a:lnSpc>
              <a:spcBef>
                <a:spcPts val="0"/>
              </a:spcBef>
              <a:defRPr/>
            </a:pPr>
            <a:r>
              <a:rPr lang="pl-PL" sz="2400" dirty="0" smtClean="0"/>
              <a:t>Indywidualizacja nauczania</a:t>
            </a:r>
          </a:p>
          <a:p>
            <a:pPr eaLnBrk="1" fontAlgn="auto" hangingPunct="1">
              <a:lnSpc>
                <a:spcPct val="120000"/>
              </a:lnSpc>
              <a:spcBef>
                <a:spcPts val="0"/>
              </a:spcBef>
              <a:spcAft>
                <a:spcPts val="0"/>
              </a:spcAft>
              <a:buFont typeface="Arial" pitchFamily="34" charset="0"/>
              <a:buChar char="•"/>
              <a:defRPr/>
            </a:pPr>
            <a:r>
              <a:rPr lang="pl-PL" sz="2400" dirty="0" smtClean="0"/>
              <a:t>Szkoły społeczne</a:t>
            </a:r>
          </a:p>
          <a:p>
            <a:pPr eaLnBrk="1" fontAlgn="auto" hangingPunct="1">
              <a:lnSpc>
                <a:spcPct val="120000"/>
              </a:lnSpc>
              <a:spcBef>
                <a:spcPts val="0"/>
              </a:spcBef>
              <a:spcAft>
                <a:spcPts val="0"/>
              </a:spcAft>
              <a:buFont typeface="Arial" pitchFamily="34" charset="0"/>
              <a:buChar char="•"/>
              <a:defRPr/>
            </a:pPr>
            <a:r>
              <a:rPr lang="pl-PL" sz="2400" dirty="0" smtClean="0"/>
              <a:t>Zajęcia pozalekcyjne </a:t>
            </a:r>
          </a:p>
          <a:p>
            <a:pPr eaLnBrk="1" fontAlgn="auto" hangingPunct="1">
              <a:lnSpc>
                <a:spcPct val="120000"/>
              </a:lnSpc>
              <a:spcBef>
                <a:spcPts val="0"/>
              </a:spcBef>
              <a:spcAft>
                <a:spcPts val="0"/>
              </a:spcAft>
              <a:buFont typeface="Arial" pitchFamily="34" charset="0"/>
              <a:buChar char="•"/>
              <a:defRPr/>
            </a:pPr>
            <a:r>
              <a:rPr lang="pl-PL" sz="2400" dirty="0" smtClean="0"/>
              <a:t>Doskonalenie nauczycieli</a:t>
            </a:r>
          </a:p>
          <a:p>
            <a:pPr eaLnBrk="1" fontAlgn="auto" hangingPunct="1">
              <a:lnSpc>
                <a:spcPct val="120000"/>
              </a:lnSpc>
              <a:spcBef>
                <a:spcPts val="0"/>
              </a:spcBef>
              <a:spcAft>
                <a:spcPts val="0"/>
              </a:spcAft>
              <a:buFont typeface="Arial" pitchFamily="34" charset="0"/>
              <a:buChar char="•"/>
              <a:defRPr/>
            </a:pPr>
            <a:r>
              <a:rPr lang="pl-PL" sz="2400" dirty="0"/>
              <a:t>Wpływ </a:t>
            </a:r>
            <a:r>
              <a:rPr lang="pl-PL" sz="2400" dirty="0" smtClean="0"/>
              <a:t>rówieśników</a:t>
            </a:r>
          </a:p>
          <a:p>
            <a:pPr eaLnBrk="1" fontAlgn="auto" hangingPunct="1">
              <a:lnSpc>
                <a:spcPct val="120000"/>
              </a:lnSpc>
              <a:spcBef>
                <a:spcPts val="0"/>
              </a:spcBef>
              <a:spcAft>
                <a:spcPts val="0"/>
              </a:spcAft>
              <a:buFont typeface="Arial" pitchFamily="34" charset="0"/>
              <a:buChar char="•"/>
              <a:defRPr/>
            </a:pPr>
            <a:r>
              <a:rPr lang="pl-PL" sz="2400" dirty="0" smtClean="0"/>
              <a:t>Wiedza merytoryczna nauczycieli</a:t>
            </a:r>
          </a:p>
          <a:p>
            <a:pPr eaLnBrk="1" fontAlgn="auto" hangingPunct="1">
              <a:lnSpc>
                <a:spcPct val="120000"/>
              </a:lnSpc>
              <a:spcBef>
                <a:spcPts val="0"/>
              </a:spcBef>
              <a:spcAft>
                <a:spcPts val="0"/>
              </a:spcAft>
              <a:buFont typeface="Arial" pitchFamily="34" charset="0"/>
              <a:buChar char="•"/>
              <a:defRPr/>
            </a:pPr>
            <a:r>
              <a:rPr lang="pl-PL" sz="2400" dirty="0" smtClean="0"/>
              <a:t>Samoocena</a:t>
            </a:r>
          </a:p>
          <a:p>
            <a:pPr eaLnBrk="1" fontAlgn="auto" hangingPunct="1">
              <a:lnSpc>
                <a:spcPct val="120000"/>
              </a:lnSpc>
              <a:spcBef>
                <a:spcPts val="0"/>
              </a:spcBef>
              <a:spcAft>
                <a:spcPts val="0"/>
              </a:spcAft>
              <a:buFont typeface="Arial" pitchFamily="34" charset="0"/>
              <a:buChar char="•"/>
              <a:defRPr/>
            </a:pPr>
            <a:r>
              <a:rPr lang="pl-PL" sz="2400" dirty="0"/>
              <a:t>Podział na grupy wg </a:t>
            </a:r>
            <a:r>
              <a:rPr lang="pl-PL" sz="2400" dirty="0" smtClean="0"/>
              <a:t>zdolności</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9" name="Tytuł 4"/>
          <p:cNvSpPr>
            <a:spLocks noGrp="1"/>
          </p:cNvSpPr>
          <p:nvPr>
            <p:ph type="title"/>
          </p:nvPr>
        </p:nvSpPr>
        <p:spPr>
          <a:xfrm>
            <a:off x="251520" y="0"/>
            <a:ext cx="2339752" cy="709612"/>
          </a:xfrm>
        </p:spPr>
        <p:txBody>
          <a:bodyPr rtlCol="0" anchor="t">
            <a:normAutofit/>
          </a:bodyPr>
          <a:lstStyle/>
          <a:p>
            <a:pPr eaLnBrk="1" fontAlgn="auto" hangingPunct="1">
              <a:spcAft>
                <a:spcPts val="0"/>
              </a:spcAft>
              <a:defRPr/>
            </a:pPr>
            <a:r>
              <a:rPr lang="pl-PL" dirty="0" smtClean="0"/>
              <a:t>Co działa?</a:t>
            </a:r>
          </a:p>
        </p:txBody>
      </p:sp>
      <p:graphicFrame>
        <p:nvGraphicFramePr>
          <p:cNvPr id="8" name="Symbol zastępczy zawartości 7"/>
          <p:cNvGraphicFramePr>
            <a:graphicFrameLocks noGrp="1"/>
          </p:cNvGraphicFramePr>
          <p:nvPr>
            <p:ph idx="1"/>
          </p:nvPr>
        </p:nvGraphicFramePr>
        <p:xfrm>
          <a:off x="251520" y="836712"/>
          <a:ext cx="8784974" cy="4858096"/>
        </p:xfrm>
        <a:graphic>
          <a:graphicData uri="http://schemas.openxmlformats.org/drawingml/2006/table">
            <a:tbl>
              <a:tblPr>
                <a:tableStyleId>{93296810-A885-4BE3-A3E7-6D5BEEA58F35}</a:tableStyleId>
              </a:tblPr>
              <a:tblGrid>
                <a:gridCol w="5688632"/>
                <a:gridCol w="1136032"/>
                <a:gridCol w="1960310"/>
              </a:tblGrid>
              <a:tr h="790955">
                <a:tc>
                  <a:txBody>
                    <a:bodyPr/>
                    <a:lstStyle/>
                    <a:p>
                      <a:pPr algn="l" fontAlgn="t"/>
                      <a:r>
                        <a:rPr lang="pl-PL" sz="2800" b="1" u="none" strike="noStrike" dirty="0">
                          <a:effectLst/>
                        </a:rPr>
                        <a:t>Interwencja</a:t>
                      </a:r>
                      <a:endParaRPr lang="pl-PL" sz="2800" b="1" i="0" u="none" strike="noStrike" dirty="0">
                        <a:solidFill>
                          <a:srgbClr val="FFFFFF"/>
                        </a:solidFill>
                        <a:effectLst/>
                        <a:latin typeface="Calibri"/>
                      </a:endParaRPr>
                    </a:p>
                  </a:txBody>
                  <a:tcPr marL="9526" marR="9526" marT="9523" marB="0"/>
                </a:tc>
                <a:tc>
                  <a:txBody>
                    <a:bodyPr/>
                    <a:lstStyle/>
                    <a:p>
                      <a:pPr algn="ctr" fontAlgn="t"/>
                      <a:r>
                        <a:rPr lang="pl-PL" sz="2800" b="1" u="none" strike="noStrike" dirty="0" smtClean="0">
                          <a:effectLst/>
                        </a:rPr>
                        <a:t>Liczba badań</a:t>
                      </a:r>
                      <a:endParaRPr lang="pl-PL" sz="2800" b="1" i="0" u="none" strike="noStrike" dirty="0">
                        <a:solidFill>
                          <a:srgbClr val="FFFFFF"/>
                        </a:solidFill>
                        <a:effectLst/>
                        <a:latin typeface="Calibri"/>
                      </a:endParaRPr>
                    </a:p>
                  </a:txBody>
                  <a:tcPr marL="9526" marR="9526" marT="9523" marB="0"/>
                </a:tc>
                <a:tc>
                  <a:txBody>
                    <a:bodyPr/>
                    <a:lstStyle/>
                    <a:p>
                      <a:pPr algn="ctr" fontAlgn="t"/>
                      <a:r>
                        <a:rPr lang="pl-PL" sz="2800" b="1" u="none" strike="noStrike" dirty="0" smtClean="0">
                          <a:effectLst/>
                        </a:rPr>
                        <a:t>Rozmiar wpływu</a:t>
                      </a:r>
                      <a:endParaRPr lang="pl-PL" sz="2800" b="1" i="0" u="none" strike="noStrike" dirty="0">
                        <a:solidFill>
                          <a:srgbClr val="FFFFFF"/>
                        </a:solidFill>
                        <a:effectLst/>
                        <a:latin typeface="Calibri"/>
                      </a:endParaRPr>
                    </a:p>
                  </a:txBody>
                  <a:tcPr marL="9526" marR="9526" marT="9523" marB="0"/>
                </a:tc>
              </a:tr>
              <a:tr h="505189">
                <a:tc>
                  <a:txBody>
                    <a:bodyPr/>
                    <a:lstStyle/>
                    <a:p>
                      <a:pPr algn="l" fontAlgn="t"/>
                      <a:r>
                        <a:rPr lang="pl-PL" sz="2800" u="none" strike="noStrike" baseline="0" dirty="0" smtClean="0">
                          <a:effectLst/>
                        </a:rPr>
                        <a:t>Zapewnienie oceny kształtującej</a:t>
                      </a:r>
                    </a:p>
                  </a:txBody>
                  <a:tcPr marL="9526" marR="9526" marT="9523" marB="0"/>
                </a:tc>
                <a:tc>
                  <a:txBody>
                    <a:bodyPr/>
                    <a:lstStyle/>
                    <a:p>
                      <a:pPr algn="ctr" fontAlgn="t"/>
                      <a:r>
                        <a:rPr lang="pl-PL" sz="2800" u="none" strike="noStrike">
                          <a:effectLst/>
                        </a:rPr>
                        <a:t>30</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0,90</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smtClean="0">
                          <a:effectLst/>
                        </a:rPr>
                        <a:t>Informacja</a:t>
                      </a:r>
                      <a:r>
                        <a:rPr lang="pl-PL" sz="2800" u="none" strike="noStrike" baseline="0" dirty="0" smtClean="0">
                          <a:effectLst/>
                        </a:rPr>
                        <a:t> zwrotna</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a:effectLst/>
                        </a:rPr>
                        <a:t>1287</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0,73</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smtClean="0">
                          <a:effectLst/>
                        </a:rPr>
                        <a:t>Pozytywne</a:t>
                      </a:r>
                      <a:r>
                        <a:rPr lang="pl-PL" sz="2800" u="none" strike="noStrike" baseline="0" dirty="0" smtClean="0">
                          <a:effectLst/>
                        </a:rPr>
                        <a:t> r</a:t>
                      </a:r>
                      <a:r>
                        <a:rPr lang="pl-PL" sz="2800" u="none" strike="noStrike" dirty="0" smtClean="0">
                          <a:effectLst/>
                        </a:rPr>
                        <a:t>elacje </a:t>
                      </a:r>
                      <a:r>
                        <a:rPr lang="pl-PL" sz="2800" u="none" strike="noStrike" dirty="0">
                          <a:effectLst/>
                        </a:rPr>
                        <a:t>nauczyciel-uczeń</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dirty="0">
                          <a:effectLst/>
                        </a:rPr>
                        <a:t>229</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dirty="0">
                          <a:effectLst/>
                        </a:rPr>
                        <a:t>0,72</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b="0" i="0" u="none" strike="noStrike" dirty="0" smtClean="0">
                          <a:solidFill>
                            <a:srgbClr val="000000"/>
                          </a:solidFill>
                          <a:effectLst/>
                          <a:latin typeface="Calibri"/>
                        </a:rPr>
                        <a:t>Doskonalenie nauczycieli</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b="0" i="0" u="none" strike="noStrike" dirty="0" smtClean="0">
                          <a:solidFill>
                            <a:srgbClr val="000000"/>
                          </a:solidFill>
                          <a:effectLst/>
                          <a:latin typeface="Calibri"/>
                        </a:rPr>
                        <a:t>537</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b="0" i="0" u="none" strike="noStrike" dirty="0" smtClean="0">
                          <a:solidFill>
                            <a:srgbClr val="000000"/>
                          </a:solidFill>
                          <a:effectLst/>
                          <a:latin typeface="Calibri"/>
                        </a:rPr>
                        <a:t>0,62</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a:effectLst/>
                        </a:rPr>
                        <a:t>Cele będące wyzwaniem</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a:effectLst/>
                        </a:rPr>
                        <a:t>604</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0,56</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smtClean="0">
                          <a:effectLst/>
                        </a:rPr>
                        <a:t>Pozytywny</a:t>
                      </a:r>
                      <a:r>
                        <a:rPr lang="pl-PL" sz="2800" u="none" strike="noStrike" baseline="0" dirty="0" smtClean="0">
                          <a:effectLst/>
                        </a:rPr>
                        <a:t> w</a:t>
                      </a:r>
                      <a:r>
                        <a:rPr lang="pl-PL" sz="2800" u="none" strike="noStrike" dirty="0" smtClean="0">
                          <a:effectLst/>
                        </a:rPr>
                        <a:t>pływ </a:t>
                      </a:r>
                      <a:r>
                        <a:rPr lang="pl-PL" sz="2800" u="none" strike="noStrike" dirty="0">
                          <a:effectLst/>
                        </a:rPr>
                        <a:t>rówieśników</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a:effectLst/>
                        </a:rPr>
                        <a:t>12</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0,53</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a:effectLst/>
                        </a:rPr>
                        <a:t>Zaangażowanie rodziców</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a:effectLst/>
                        </a:rPr>
                        <a:t>716</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0,51</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a:effectLst/>
                        </a:rPr>
                        <a:t>Uczenie się w małych grupach</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dirty="0">
                          <a:effectLst/>
                        </a:rPr>
                        <a:t>78</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dirty="0">
                          <a:effectLst/>
                        </a:rPr>
                        <a:t>0,49</a:t>
                      </a:r>
                      <a:endParaRPr lang="pl-PL" sz="2800" b="0" i="0" u="none" strike="noStrike" dirty="0">
                        <a:solidFill>
                          <a:srgbClr val="000000"/>
                        </a:solidFill>
                        <a:effectLst/>
                        <a:latin typeface="Calibri"/>
                      </a:endParaRPr>
                    </a:p>
                  </a:txBody>
                  <a:tcPr marL="9526" marR="9526" marT="9523" marB="0"/>
                </a:tc>
              </a:tr>
              <a:tr h="412490">
                <a:tc>
                  <a:txBody>
                    <a:bodyPr/>
                    <a:lstStyle/>
                    <a:p>
                      <a:pPr algn="l" fontAlgn="t"/>
                      <a:r>
                        <a:rPr lang="pl-PL" sz="2800" u="none" strike="noStrike" dirty="0">
                          <a:effectLst/>
                        </a:rPr>
                        <a:t>Motywacja</a:t>
                      </a:r>
                      <a:endParaRPr lang="pl-PL" sz="2800" b="0" i="0" u="none" strike="noStrike" dirty="0">
                        <a:solidFill>
                          <a:srgbClr val="000000"/>
                        </a:solidFill>
                        <a:effectLst/>
                        <a:latin typeface="Calibri"/>
                      </a:endParaRPr>
                    </a:p>
                  </a:txBody>
                  <a:tcPr marL="9526" marR="9526" marT="9523" marB="0"/>
                </a:tc>
                <a:tc>
                  <a:txBody>
                    <a:bodyPr/>
                    <a:lstStyle/>
                    <a:p>
                      <a:pPr algn="ctr" fontAlgn="t"/>
                      <a:r>
                        <a:rPr lang="pl-PL" sz="2800" u="none" strike="noStrike">
                          <a:effectLst/>
                        </a:rPr>
                        <a:t>327</a:t>
                      </a:r>
                      <a:endParaRPr lang="pl-PL" sz="2800" b="0" i="0" u="none" strike="noStrike">
                        <a:solidFill>
                          <a:srgbClr val="000000"/>
                        </a:solidFill>
                        <a:effectLst/>
                        <a:latin typeface="Calibri"/>
                      </a:endParaRPr>
                    </a:p>
                  </a:txBody>
                  <a:tcPr marL="9526" marR="9526" marT="9523" marB="0"/>
                </a:tc>
                <a:tc>
                  <a:txBody>
                    <a:bodyPr/>
                    <a:lstStyle/>
                    <a:p>
                      <a:pPr algn="ctr" fontAlgn="t"/>
                      <a:r>
                        <a:rPr lang="pl-PL" sz="2800" u="none" strike="noStrike" dirty="0">
                          <a:effectLst/>
                        </a:rPr>
                        <a:t>0,48</a:t>
                      </a:r>
                      <a:endParaRPr lang="pl-PL" sz="2800" b="0" i="0" u="none" strike="noStrike" dirty="0">
                        <a:solidFill>
                          <a:srgbClr val="000000"/>
                        </a:solidFill>
                        <a:effectLst/>
                        <a:latin typeface="Calibri"/>
                      </a:endParaRPr>
                    </a:p>
                  </a:txBody>
                  <a:tcPr marL="9526" marR="9526" marT="9523" marB="0"/>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4819" name="Picture 2"/>
          <p:cNvPicPr>
            <a:picLocks noGrp="1" noChangeAspect="1" noChangeArrowheads="1"/>
          </p:cNvPicPr>
          <p:nvPr>
            <p:ph idx="1"/>
          </p:nvPr>
        </p:nvPicPr>
        <p:blipFill>
          <a:blip r:embed="rId3" cstate="print"/>
          <a:srcRect/>
          <a:stretch>
            <a:fillRect/>
          </a:stretch>
        </p:blipFill>
        <p:spPr>
          <a:xfrm>
            <a:off x="1187624" y="692696"/>
            <a:ext cx="7026499" cy="4176464"/>
          </a:xfr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179512" y="67120"/>
            <a:ext cx="8229600" cy="1143000"/>
          </a:xfrm>
        </p:spPr>
        <p:txBody>
          <a:bodyPr/>
          <a:lstStyle/>
          <a:p>
            <a:r>
              <a:rPr lang="pl-PL" dirty="0" smtClean="0"/>
              <a:t>Etapu </a:t>
            </a:r>
            <a:r>
              <a:rPr lang="pl-PL" dirty="0"/>
              <a:t>uczenia się </a:t>
            </a:r>
            <a:r>
              <a:rPr lang="pl-PL" dirty="0" smtClean="0"/>
              <a:t>wg Noela </a:t>
            </a:r>
            <a:r>
              <a:rPr lang="pl-PL" dirty="0" err="1"/>
              <a:t>Burcha</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805038903"/>
              </p:ext>
            </p:extLst>
          </p:nvPr>
        </p:nvGraphicFramePr>
        <p:xfrm>
          <a:off x="179512" y="1210120"/>
          <a:ext cx="8964488" cy="4235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853912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4210</TotalTime>
  <Words>1422</Words>
  <Application>Microsoft Office PowerPoint</Application>
  <PresentationFormat>Pokaz na ekranie (4:3)</PresentationFormat>
  <Paragraphs>196</Paragraphs>
  <Slides>27</Slides>
  <Notes>3</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1_Motyw pakietu Office</vt:lpstr>
      <vt:lpstr>    Moduł V Proces uczenia się a rozwój kompetencji kluczowych</vt:lpstr>
      <vt:lpstr>Cele szczegółowe (Uczestnik szkolenia):</vt:lpstr>
      <vt:lpstr>Struktura spotkania MODUŁ V</vt:lpstr>
      <vt:lpstr>Żabka</vt:lpstr>
      <vt:lpstr>Co wpływa na osiągnięcia uczniów? na podstawie  https://www.npseo.pl/data/various/files/Sesja%20I_3%20Jacek%20Strzemieczny.pdf </vt:lpstr>
      <vt:lpstr>Przykładowe czynniki wpływające na wyniki w nauce</vt:lpstr>
      <vt:lpstr>Co działa?</vt:lpstr>
      <vt:lpstr>Slajd 8</vt:lpstr>
      <vt:lpstr>Etapu uczenia się wg Noela Burcha</vt:lpstr>
      <vt:lpstr>Identyfikacja etapu uczenia się - ćwiczenie</vt:lpstr>
      <vt:lpstr>Taksonomia celów w dziedzinie poznawczej  (B.Niemierko)</vt:lpstr>
      <vt:lpstr>Taksonomia celów praktycznych (B. Niemierko)</vt:lpstr>
      <vt:lpstr>Taksonomia celów w dziedzinie motywacyjnej (B. Niemierko)</vt:lpstr>
      <vt:lpstr>Slajd 14</vt:lpstr>
      <vt:lpstr>Cykl uczenia się dorosłych wg Davida Kolba</vt:lpstr>
      <vt:lpstr>Czynniki wpływające na proces uczenia się:</vt:lpstr>
      <vt:lpstr>Środowiska edukacyjne sprzyjające uczeniu się:</vt:lpstr>
      <vt:lpstr>Jak uczy się małe dziecko?</vt:lpstr>
      <vt:lpstr>Sposoby uczenia się dziecka w wieku przedszkolnym wg prof. A. Brzezińskiej</vt:lpstr>
      <vt:lpstr>Eksperymentowanie </vt:lpstr>
      <vt:lpstr>Eksperymentowanie</vt:lpstr>
      <vt:lpstr>Slajd 22</vt:lpstr>
      <vt:lpstr>Slajd 23</vt:lpstr>
      <vt:lpstr>Slajd 24</vt:lpstr>
      <vt:lpstr>Uczenie się przez udział w projektach</vt:lpstr>
      <vt:lpstr>Przedszkole przyjazne uczeniu się - ćwiczenie</vt:lpstr>
      <vt:lpstr>Ćwiczenie  6 kapeluszy myślowych de Bono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Romek</dc:creator>
  <cp:lastModifiedBy>MGasik</cp:lastModifiedBy>
  <cp:revision>67</cp:revision>
  <dcterms:created xsi:type="dcterms:W3CDTF">2018-05-05T08:26:16Z</dcterms:created>
  <dcterms:modified xsi:type="dcterms:W3CDTF">2019-03-15T10:57:34Z</dcterms:modified>
</cp:coreProperties>
</file>