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358" r:id="rId4"/>
    <p:sldId id="359" r:id="rId5"/>
    <p:sldId id="360" r:id="rId6"/>
    <p:sldId id="300" r:id="rId7"/>
    <p:sldId id="301" r:id="rId8"/>
    <p:sldId id="333" r:id="rId9"/>
    <p:sldId id="302" r:id="rId10"/>
    <p:sldId id="326" r:id="rId11"/>
    <p:sldId id="328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337" r:id="rId37"/>
    <p:sldId id="338" r:id="rId38"/>
    <p:sldId id="339" r:id="rId39"/>
    <p:sldId id="345" r:id="rId40"/>
    <p:sldId id="346" r:id="rId41"/>
    <p:sldId id="347" r:id="rId42"/>
    <p:sldId id="348" r:id="rId43"/>
    <p:sldId id="349" r:id="rId44"/>
    <p:sldId id="354" r:id="rId45"/>
    <p:sldId id="355" r:id="rId46"/>
    <p:sldId id="356" r:id="rId47"/>
    <p:sldId id="357" r:id="rId4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83F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18CD5-2D91-4D67-812E-442704963542}" type="datetimeFigureOut">
              <a:rPr lang="pl-PL" smtClean="0"/>
              <a:pPr/>
              <a:t>2019-03-15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928DE-699A-4D7E-A185-316C508152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4233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4D43F-976A-445A-81F7-CAC0AEA8DCF6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1906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971800"/>
            <a:ext cx="7772400" cy="1035549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 descr="Logo Markpi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43808" y="692696"/>
            <a:ext cx="3388760" cy="11521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627784" y="2492896"/>
            <a:ext cx="3816424" cy="0"/>
          </a:xfrm>
          <a:prstGeom prst="line">
            <a:avLst/>
          </a:prstGeom>
          <a:ln w="12700"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96820"/>
            <a:ext cx="8229600" cy="3648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cxnSp>
        <p:nvCxnSpPr>
          <p:cNvPr id="26" name="Łącznik prosty 25"/>
          <p:cNvCxnSpPr/>
          <p:nvPr userDrawn="1"/>
        </p:nvCxnSpPr>
        <p:spPr>
          <a:xfrm>
            <a:off x="395536" y="5649550"/>
            <a:ext cx="8280920" cy="0"/>
          </a:xfrm>
          <a:prstGeom prst="line">
            <a:avLst/>
          </a:prstGeom>
          <a:ln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waL\AppData\Local\Temp\Rar$DIa0.533\FE_POWER_poziom_pl-1_rgb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97648"/>
            <a:ext cx="7849282" cy="1009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83F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585580"/>
          </a:xfrm>
        </p:spPr>
        <p:txBody>
          <a:bodyPr/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x-none" sz="3200" smtClean="0"/>
              <a:t>Moduł </a:t>
            </a:r>
            <a:r>
              <a:rPr lang="pl-PL" sz="3200" dirty="0" smtClean="0"/>
              <a:t>VIII</a:t>
            </a:r>
            <a:br>
              <a:rPr lang="pl-PL" sz="3200" dirty="0" smtClean="0"/>
            </a:br>
            <a:r>
              <a:rPr lang="pl-PL" sz="3200" dirty="0" smtClean="0"/>
              <a:t>Wspomaganie pracy szkoły </a:t>
            </a:r>
            <a:br>
              <a:rPr lang="pl-PL" sz="3200" dirty="0" smtClean="0"/>
            </a:br>
            <a:r>
              <a:rPr lang="pl-PL" sz="3200" dirty="0" smtClean="0"/>
              <a:t>w rozwoju kompetencji matematyczno-przyrodniczych na I etapie edukacyjnym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61753"/>
          </a:xfrm>
        </p:spPr>
        <p:txBody>
          <a:bodyPr/>
          <a:lstStyle/>
          <a:p>
            <a:r>
              <a:rPr lang="pl-PL" dirty="0" smtClean="0"/>
              <a:t>Analiza SWOT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680521"/>
          </a:xfrm>
        </p:spPr>
        <p:txBody>
          <a:bodyPr/>
          <a:lstStyle/>
          <a:p>
            <a:pPr algn="ctr">
              <a:buNone/>
            </a:pPr>
            <a:endParaRPr lang="pl-PL" sz="2000" b="1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268760"/>
            <a:ext cx="5195898" cy="3749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2566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64704"/>
            <a:ext cx="773842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1718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476001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230803"/>
          </a:xfrm>
        </p:spPr>
        <p:txBody>
          <a:bodyPr/>
          <a:lstStyle/>
          <a:p>
            <a:pPr algn="ctr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WPROWADZANIE ZMIANY W SZKOLE</a:t>
            </a:r>
          </a:p>
          <a:p>
            <a:pPr algn="ctr"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pl-PL" sz="4000" b="1" dirty="0" smtClean="0">
                <a:solidFill>
                  <a:srgbClr val="083F8A"/>
                </a:solidFill>
              </a:rPr>
              <a:t>MODEL KOTTERA </a:t>
            </a:r>
          </a:p>
          <a:p>
            <a:pPr algn="ctr">
              <a:buNone/>
            </a:pP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OSIEM KROKÓW DO WPROWADZENIA </a:t>
            </a:r>
          </a:p>
          <a:p>
            <a:pPr algn="ctr">
              <a:buNone/>
            </a:pP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ZMIAN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5488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476001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643998" cy="4016489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1. 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Wykreuj poczucie konieczności zmiany</a:t>
            </a:r>
          </a:p>
          <a:p>
            <a:pPr>
              <a:buNone/>
            </a:pPr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Jednym z ważnych zadań, jakie są stawiane przed Ministerstwem Edukacji Narodowej, jest poprawa jakości systemu doskonalenia nauczycieli.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4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476001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643998" cy="4087927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Prowadzi się obecnie prace, które mają na celu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odejście od incydentalnych, jednorazowych,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krótkich form szkoleniowych na rzecz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planowego procesu, „szytego na miarę” </a:t>
            </a:r>
            <a:b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konkretnej szkoły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oraz realną pomoc w przełożeniu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nowych umiejętności na szkolną praktykę.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3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476001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087927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Mamy tu do czynienia z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potrzebą zmiany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która jest podyktowana przepisami prawnymi.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związku z tym zarówno osoba wspomagająca,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i dyrektor szkoły muszą zachęcić nauczycieli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nowego modelu postępowania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31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016489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Gdy chcemy wykreować pozytywny wizerunek zmiany, musimy wskazać nauczycielom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indywidualne korzyści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jak również powiedzieć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korzyściach dla uczniów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oraz zasygnalizować korzyści, jakie płyną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dla szkoły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28059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5900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087927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Za każdym razem należy powoływać się na ogólne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cele edukacyjne, pokazywać czemu ma to służyć.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Należy sprawić, aby to, co powiemy stało się nagłą potrzebą wszystkich, impulsem do zmian.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Ludzie muszą zobaczyć i poczuć potrzebę zmiany,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aby chcieć ją wdrożyć.</a:t>
            </a:r>
          </a:p>
          <a:p>
            <a:endParaRPr lang="pl-PL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744083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8944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35354" cy="444511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2. 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Stwórz zespół kierujący, koalicję na rzecz zmian</a:t>
            </a: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 uwagi na to, że zmiana jest procesem niełatwym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złożonym, trudno przejść przez nią samemu. Dlatego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też już we wczesnej fazie należy zadbać o zbudowanie koalicji, zespołu, który pociągnie za sobą innych nauczycieli - zaangażuje ich na etapie planowania działań i realizacji.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744083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590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143932" cy="3714777"/>
          </a:xfrm>
        </p:spPr>
        <p:txBody>
          <a:bodyPr/>
          <a:lstStyle/>
          <a:p>
            <a:pPr indent="12700">
              <a:buNone/>
            </a:pP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Zespół zadaniowy będzie w dużej mierze odpowiedzialny </a:t>
            </a:r>
            <a:b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 zaplanowanie i wdrożenie zmiany w placówce. </a:t>
            </a:r>
            <a:b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Rolą zewnętrznego specjalisty </a:t>
            </a:r>
            <a:b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 wspieranie zespołu i całej rady pedagogicznej </a:t>
            </a:r>
            <a:b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przechodzeniu przez zmianę. </a:t>
            </a:r>
            <a:endParaRPr lang="pl-PL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72075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5532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286279"/>
          </a:xfrm>
        </p:spPr>
        <p:txBody>
          <a:bodyPr/>
          <a:lstStyle/>
          <a:p>
            <a:pPr lvl="0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wspiera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szkołę w przeprowadzeniu diagnozy jej pracy pod kątem rozwoju kompetencji matematyczno-przyrodniczych uczniów; </a:t>
            </a:r>
          </a:p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korzysta z dostępnych informacji, analizuje je i wyciąga wnioski służące określaniu kierunku działań szkoły na rzecz rozwoju kompetencji matematyczno-przyrodniczych uczniów; </a:t>
            </a:r>
          </a:p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wybiera metody i narzędzia służące pogłębionej diagnozie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dostosowuje je do obszarów związanych z rozwojem kompetencji matematyczno-przyrodniczych uczniów oraz specyfiki szkoły; </a:t>
            </a:r>
          </a:p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wyznacza cele i proponuje rozwiązania służące rozwojowi kompetencji matematyczno-przyrodniczych uczniów; </a:t>
            </a:r>
          </a:p>
          <a:p>
            <a:pPr>
              <a:lnSpc>
                <a:spcPct val="150000"/>
              </a:lnSpc>
              <a:buNone/>
            </a:pP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28059"/>
          </a:xfrm>
        </p:spPr>
        <p:txBody>
          <a:bodyPr/>
          <a:lstStyle/>
          <a:p>
            <a:r>
              <a:rPr lang="x-none" smtClean="0"/>
              <a:t>Cele </a:t>
            </a:r>
            <a:r>
              <a:rPr lang="pl-PL" sz="2800" b="0" dirty="0" smtClean="0"/>
              <a:t>(Uczestnik szkolenia)</a:t>
            </a:r>
            <a:r>
              <a:rPr lang="pl-PL" dirty="0" smtClean="0"/>
              <a:t>: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85226"/>
            <a:ext cx="8032976" cy="4071966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3. 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Opracuj wizję, strategię, cele, zadania</a:t>
            </a:r>
          </a:p>
          <a:p>
            <a:pPr>
              <a:buNone/>
            </a:pPr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Najpierw wizja, potem zmiana. Zadaniem osoby wspomagającej szkołę jest inspirowanie, proponowanie metod i narzędzi,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także zadawanie pytań.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72075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271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285861"/>
            <a:ext cx="8215370" cy="3929090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Wspieranie zespołu zadaniowego w analizowaniu sytuacji, generowaniu pomysłów, proponowaniu rozwiązań, planowaniu działań, określaniu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rezultatów i celów. Skrupulatnie zaplanowane działania pozwolą osiągnąć założony cel.</a:t>
            </a:r>
          </a:p>
          <a:p>
            <a:pPr algn="ctr">
              <a:buNone/>
            </a:pPr>
            <a:endParaRPr lang="pl-PL" sz="2600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28059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99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000108"/>
            <a:ext cx="8175282" cy="444511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4.</a:t>
            </a: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Przekaż wizję i zdobądź poparcie</a:t>
            </a:r>
          </a:p>
          <a:p>
            <a:pPr>
              <a:buNone/>
            </a:pPr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Celem komunikacji w zmianie jest nabycie przez osoby, których zmiana dotyczy, przekonania o tym,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że MUSIMY się zmienić, CHCEMY się zmienić, POTRAFIMY się zmienić.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456051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9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4230803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Komunikowanie zmiany jest trudnym zadaniem, ponieważ nowe koncepcje z reguły wymagają wielokrotnych powtórzeń zanim zostaną przyswojone przez odbiorcę.</a:t>
            </a:r>
          </a:p>
          <a:p>
            <a:pPr algn="ctr">
              <a:lnSpc>
                <a:spcPct val="150000"/>
              </a:lnSpc>
              <a:buNone/>
            </a:pP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4429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14422"/>
            <a:ext cx="8248650" cy="258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rostokąt 4"/>
          <p:cNvSpPr/>
          <p:nvPr/>
        </p:nvSpPr>
        <p:spPr>
          <a:xfrm>
            <a:off x="571472" y="4214818"/>
            <a:ext cx="8001056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Schemat: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Przykładowy schemat planu komunikacji zmiany</a:t>
            </a:r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390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00108"/>
            <a:ext cx="8604448" cy="444511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5. 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Zmobilizuj wszystkich do działania 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(usuwaj pojawiające się bariery)</a:t>
            </a: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Zmiana stała się faktem. Teraz przyszedł czas, aby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ją wdrożyć. Plan wspomagania to nie tylko kilka kartek zapisanego papieru, ale także przewodnik i kompas, które pomogą w urzeczywistnieniu wizji i osiągnięciu celu.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28059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755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88139"/>
            <a:ext cx="8319330" cy="4445117"/>
          </a:xfrm>
        </p:spPr>
        <p:txBody>
          <a:bodyPr/>
          <a:lstStyle/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Trzeba się liczyć z tym, że nie od razu wszyscy będą podchodzić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etuzjastycznie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 zmiany i wyrażać chęć zaangażowania w realizację zadań. Jak sprawić,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włączyć w podejmowane działania jak najwięcej osób? Zapewne pomocna będzie tu wiedza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umiejętności z zakresu istoty zmiany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zachowań ludzi w sytuacji zmiany.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5119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00108"/>
            <a:ext cx="8534182" cy="444511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budować umiejętność dostosowania się do zmian?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Daj sobie szansę na poznanie zmiany: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dokładnie poznaj rodzaj zmiany;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nie obawiaj się pytać i wyjaśniać wszelkich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twoich wątpliwości;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daj sobie trochę czasu na oswojenie się z tym,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 ma się zdarzyć.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5751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42984"/>
            <a:ext cx="8462174" cy="4302241"/>
          </a:xfrm>
        </p:spPr>
        <p:txBody>
          <a:bodyPr/>
          <a:lstStyle/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Aktywnie w niej uczestnicz od samego początku: </a:t>
            </a:r>
          </a:p>
          <a:p>
            <a:pPr>
              <a:buNone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to prowadzi do zaangażowania; </a:t>
            </a: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obniża stres przed nieznanym; </a:t>
            </a: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pozwala się zaprzyjaźnić.</a:t>
            </a:r>
          </a:p>
          <a:p>
            <a:pPr algn="ctr">
              <a:buNone/>
            </a:pPr>
            <a:endParaRPr lang="pl-PL" sz="2600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72075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3700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8247322" cy="4445117"/>
          </a:xfrm>
        </p:spPr>
        <p:txBody>
          <a:bodyPr/>
          <a:lstStyle/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Dając, otrzymujesz: </a:t>
            </a: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wsparcie emocjonalne,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przyzwolenie na popełnienie błędu,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czas na przyswojenie nowych umiejętności.</a:t>
            </a:r>
          </a:p>
          <a:p>
            <a:pPr>
              <a:buNone/>
            </a:pPr>
            <a:endParaRPr lang="pl-PL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248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3960441"/>
          </a:xfrm>
        </p:spPr>
        <p:txBody>
          <a:bodyPr/>
          <a:lstStyle/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współpracuje z nauczycielami i dyrektorem szkoły przy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tworzeniu 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realizacji planu wspomagania szkoły; </a:t>
            </a:r>
          </a:p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zapewnia sprawną organizację form doskonalenia nauczycieli, w tym dobór kompetentnych ekspertów; </a:t>
            </a:r>
          </a:p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monitoruje i ocenia działania wspierające nauczycieli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rozwoju kompetencji matematyczno-przyrodniczych uczniów; </a:t>
            </a:r>
          </a:p>
          <a:p>
            <a:pPr lvl="0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projektuje i wykorzystuje narzędzia ewaluacyjne służące ocenie działań, których celem jest wspieranie nauczycieli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rozwoju kompetencji matematyczno-przyrodniczych uczniów.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11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26" y="1124744"/>
            <a:ext cx="8786874" cy="444511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6. 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Stawiaj i realizuj krótkoterminowe zadania </a:t>
            </a:r>
          </a:p>
          <a:p>
            <a:pPr marL="1588"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Sukces rodzi sukces, a celebrowanie nawet najdrobniejszych osiągnięć wpływa na kreowanie pozytywnego klimatu społecznego w trakcie procesu zmian. Zrealizowanie krótkoterminowych zadań wzmacnia pozytywne postawy wobec zmiany, pozwala „przenosić góry”, pociąga za sobą innych.</a:t>
            </a:r>
          </a:p>
          <a:p>
            <a:pPr algn="ctr">
              <a:buNone/>
            </a:pPr>
            <a:endParaRPr lang="pl-PL" u="sng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672075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64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535354" cy="4445117"/>
          </a:xfrm>
        </p:spPr>
        <p:txBody>
          <a:bodyPr/>
          <a:lstStyle/>
          <a:p>
            <a:pPr>
              <a:buNone/>
            </a:pP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Kilka sposobów na celebrowanie cząstkowych </a:t>
            </a:r>
            <a:b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końcowych sukcesów: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Organizuj specjalne uroczystości uświetniające sukcesy.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Dziękuj za każdy wkład włożony w realizacje zmiany.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Publicznie podkreślaj zasługi.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Wręczaj dyplomy, własnoręcznie zrobione kartki.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Nagradzaj za szczególne zasługi.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6. Publikuj osiągnięcia poszczególnych osób w biuletynie szkoły lub na szkolnej stronie internetowej.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 Nagłaśniaj ważne sukcesy za pośrednictwem lokalnych mass mediów.</a:t>
            </a:r>
          </a:p>
          <a:p>
            <a:pPr algn="ctr">
              <a:buNone/>
            </a:pPr>
            <a:endParaRPr lang="pl-PL" sz="2600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744083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5579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4445117"/>
          </a:xfrm>
        </p:spPr>
        <p:txBody>
          <a:bodyPr/>
          <a:lstStyle/>
          <a:p>
            <a:pPr indent="1270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7. </a:t>
            </a:r>
          </a:p>
          <a:p>
            <a:pPr indent="12700"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Konsoliduj wyniki i usprawniaj proces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1270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Planowanie działań monitorujących </a:t>
            </a:r>
            <a:b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osób odpowiedzialnych za monitoring</a:t>
            </a: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Jeżeli nie wiemy, w którym punkcie jesteśmy,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zamiast przybliżać się do wytyczonego celu,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będziemy się od niego oddalać.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Dlatego już na etapie planowania poszczególnych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zadań, należy mówić o kamieniach milowych,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wskaźnikach i miernikach realizacji celu.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28059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678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391338" cy="444511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MONITORING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„bieżące gromadzenie informacji o przebiegu procesu zmian, analiza zebranych informacji, wydanie sądu wartościującego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podjęcie decyzji bądź korygujących jego przebieg,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bądź zachowujących status quo”.</a:t>
            </a:r>
          </a:p>
          <a:p>
            <a:pPr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Kto powinien monitorować?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Zewnętrzny specjalista ds. wspomagania,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Dyrektor placówki,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Członkowie zespołu zadaniowego.</a:t>
            </a:r>
          </a:p>
          <a:p>
            <a:pPr algn="ctr">
              <a:lnSpc>
                <a:spcPct val="150000"/>
              </a:lnSpc>
              <a:buNone/>
            </a:pP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456051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817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463346" cy="4445117"/>
          </a:xfrm>
        </p:spPr>
        <p:txBody>
          <a:bodyPr/>
          <a:lstStyle/>
          <a:p>
            <a:pPr indent="1270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 można monitorować? Pytania pomocnicze:</a:t>
            </a:r>
          </a:p>
          <a:p>
            <a:pPr indent="12700">
              <a:buNone/>
            </a:pP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Czy zaplanowane działania są wykonywane na bieżąco? </a:t>
            </a:r>
            <a:b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 dotrzymywane są terminy działań? </a:t>
            </a:r>
            <a:b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 informacja na jakiś temat jest przekazywana systematycznie? </a:t>
            </a:r>
            <a:b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 informacja trafia do właściwych osób? </a:t>
            </a:r>
            <a:b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 osoby otrzymujące informacje na bieżąco się z nią zapoznają? </a:t>
            </a:r>
            <a:b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 modyfikacje zostały trafnie dobrane?</a:t>
            </a:r>
          </a:p>
          <a:p>
            <a:pPr algn="ctr">
              <a:buNone/>
            </a:pPr>
            <a:endParaRPr lang="pl-PL" sz="2600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639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501122" cy="4445117"/>
          </a:xfrm>
        </p:spPr>
        <p:txBody>
          <a:bodyPr/>
          <a:lstStyle/>
          <a:p>
            <a:pPr indent="1270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KROK 8.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Promuj nowe zachowania dopóki nowe metody </a:t>
            </a:r>
            <a:b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nie zastąpią starych </a:t>
            </a:r>
          </a:p>
          <a:p>
            <a:pPr indent="1270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Jeżeli udało się osiągnąć cel, nie powinieneś spocząć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laurach. Należy poszukać nowego obszaru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usprawnienia i przejść ponownie tę samą drogę,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aby pokazać, że jeszcze dużo można wspólnie zrobić. </a:t>
            </a:r>
          </a:p>
          <a:p>
            <a:pPr algn="ctr">
              <a:buNone/>
            </a:pPr>
            <a:endParaRPr lang="pl-PL" sz="2600" u="sng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Kottera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8128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761753"/>
          </a:xfrm>
        </p:spPr>
        <p:txBody>
          <a:bodyPr/>
          <a:lstStyle/>
          <a:p>
            <a:r>
              <a:rPr lang="pl-PL" dirty="0" smtClean="0"/>
              <a:t>Metody pracy w sieci współpracy </a:t>
            </a:r>
            <a:br>
              <a:rPr lang="pl-PL" dirty="0" smtClean="0"/>
            </a:br>
            <a:r>
              <a:rPr lang="pl-PL" dirty="0" smtClean="0"/>
              <a:t>i samokształcenia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945051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Sieci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charakterze interdyscyplinarnym 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skupiają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nauczycieli zainteresowanych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określonym zagadnieniem, </a:t>
            </a: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np</a:t>
            </a:r>
            <a:r>
              <a:rPr lang="pl-PL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rozwój kompetencji matematyczno-przyrodniczych w </a:t>
            </a:r>
            <a:r>
              <a:rPr lang="pl-PL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edukacji </a:t>
            </a:r>
            <a:r>
              <a:rPr lang="pl-PL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małego </a:t>
            </a:r>
            <a:r>
              <a:rPr lang="pl-PL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dziecka. </a:t>
            </a:r>
            <a:endParaRPr 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85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3945051"/>
          </a:xfrm>
        </p:spPr>
        <p:txBody>
          <a:bodyPr/>
          <a:lstStyle/>
          <a:p>
            <a:endParaRPr lang="pl-PL" sz="1400" dirty="0">
              <a:solidFill>
                <a:srgbClr val="000000"/>
              </a:solidFill>
            </a:endParaRPr>
          </a:p>
          <a:p>
            <a:endParaRPr lang="pl-PL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Sieci</a:t>
            </a:r>
            <a:r>
              <a:rPr lang="pl-PL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przeznaczone dla nauczycieli </a:t>
            </a:r>
            <a:r>
              <a:rPr lang="pl-P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określonego przedmiotu,</a:t>
            </a:r>
            <a:r>
              <a:rPr lang="pl-PL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np</a:t>
            </a:r>
            <a:r>
              <a:rPr lang="pl-PL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sieć nauczycieli </a:t>
            </a:r>
            <a:r>
              <a:rPr lang="pl-PL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edukacji wczesnoszkolnej. </a:t>
            </a: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5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4275500" cy="3757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112569"/>
          </a:xfrm>
        </p:spPr>
        <p:txBody>
          <a:bodyPr/>
          <a:lstStyle/>
          <a:p>
            <a:pPr marL="0" indent="0">
              <a:buNone/>
            </a:pPr>
            <a:r>
              <a:rPr lang="pl-PL" sz="3600" b="1" dirty="0" smtClean="0">
                <a:solidFill>
                  <a:srgbClr val="083F8A"/>
                </a:solidFill>
              </a:rPr>
              <a:t>Cele sieci współpracy i samokształcenia</a:t>
            </a:r>
            <a:endParaRPr lang="pl-PL" sz="3600" b="1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8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5256585"/>
          </a:xfrm>
        </p:spPr>
        <p:txBody>
          <a:bodyPr/>
          <a:lstStyle/>
          <a:p>
            <a:pPr marL="0" indent="0">
              <a:buNone/>
            </a:pPr>
            <a:r>
              <a:rPr lang="pl-PL" sz="3600" b="1" dirty="0" smtClean="0">
                <a:solidFill>
                  <a:srgbClr val="083F8A"/>
                </a:solidFill>
              </a:rPr>
              <a:t>Formy pracy w ramach sieci współpracy</a:t>
            </a:r>
            <a:br>
              <a:rPr lang="pl-PL" sz="3600" b="1" dirty="0" smtClean="0">
                <a:solidFill>
                  <a:srgbClr val="083F8A"/>
                </a:solidFill>
              </a:rPr>
            </a:br>
            <a:r>
              <a:rPr lang="pl-PL" sz="3600" b="1" dirty="0" smtClean="0">
                <a:solidFill>
                  <a:srgbClr val="083F8A"/>
                </a:solidFill>
              </a:rPr>
              <a:t> i samokształcenia wspierające samodzielną aktywność uczestników </a:t>
            </a:r>
          </a:p>
          <a:p>
            <a:pPr marL="0" indent="0" algn="ctr">
              <a:buNone/>
            </a:pPr>
            <a:endParaRPr lang="pl-PL" sz="1600" dirty="0">
              <a:solidFill>
                <a:srgbClr val="000000"/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Forum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wymiany doświadczeń i dobrych praktyk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rozbudowana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prezentacja „dobrych praktyk” przez wybranych uczestników, wymiana „dobrych praktyk”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małych grupach i prezentacja podsumowania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forum, sesja plakatowa, dyskusja grupowa. </a:t>
            </a:r>
          </a:p>
          <a:p>
            <a:endParaRPr lang="pl-PL" sz="24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4674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286279"/>
          </a:xfrm>
        </p:spPr>
        <p:txBody>
          <a:bodyPr/>
          <a:lstStyle/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Etapy diagnozy pracy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szkoły;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informacji na temat pracy szkoły w obszarze kompetencji matematyczno-przyrodniczych uczniów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Narzędzia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diagnostyczne służące ocenie potrzeb szkoły w zakresie rozwoju kompetencji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matematyczno-przyrodniczych uczniów;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Warsztat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diagnostyczno-rozwojowy służący określeniu kierunków działań w pracy szkoły na rzecz rozwoju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kompetencji matematyczno-przyrodniczych uczniów;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eguły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planowania procesu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wspomagania;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doskonalenia nauczycieli służące rozwojowi kompetencji matematyczno-przyrodniczych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uczniów;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Kryteria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wyboru ekspertów w zakresie rozwoju kompetencji matematyczno-przyrodniczych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uczniów;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Sposoby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wspierania nauczycieli we wdrażaniu zmian, których celem jest rozwój kompetencji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matematyczno-przyrodniczych uczniów;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28059"/>
          </a:xfrm>
        </p:spPr>
        <p:txBody>
          <a:bodyPr/>
          <a:lstStyle/>
          <a:p>
            <a:r>
              <a:rPr lang="pl-PL" dirty="0" smtClean="0"/>
              <a:t>Struktura spotkania Moduł VIII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280920" cy="4680521"/>
          </a:xfrm>
        </p:spPr>
        <p:txBody>
          <a:bodyPr/>
          <a:lstStyle/>
          <a:p>
            <a:pPr lvl="0"/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Zespołowe wypracowanie rozwiązań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zdefiniowanie problemu, pogłębienie rozumienia i ewentualne przeformułowanie problemu, generowanie rozwiązań,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analiza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rozwiązań, planowanie wdrożenia. </a:t>
            </a:r>
          </a:p>
          <a:p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learning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„uczenie poprzez działanie”, skupienie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konkretnym, autentycznym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przykładzie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pochodzącym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z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praktyki zawodowej, forma pracy wykorzystująca zadawanie pytań, pogłębioną refleksję i dialog. </a:t>
            </a:r>
          </a:p>
          <a:p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Organizacja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lekcji pokazowych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symulacja, obserwacja sytuacji rzeczywistej. 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1747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80920" cy="4752529"/>
          </a:xfrm>
        </p:spPr>
        <p:txBody>
          <a:bodyPr/>
          <a:lstStyle/>
          <a:p>
            <a:endParaRPr lang="pl-PL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Wykład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mocne strony: efektywność przekazu, uczenie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dużych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grup, przewidywalność i kontrolowanie czasu; </a:t>
            </a:r>
          </a:p>
          <a:p>
            <a:pPr marL="0" indent="0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ograniczenia: bierny charakter, umiarkowana atrakcyjność, niemożność ćwiczenia umiejętności. </a:t>
            </a:r>
          </a:p>
        </p:txBody>
      </p:sp>
    </p:spTree>
    <p:extLst>
      <p:ext uri="{BB962C8B-B14F-4D97-AF65-F5344CB8AC3E}">
        <p14:creationId xmlns="" xmlns:p14="http://schemas.microsoft.com/office/powerpoint/2010/main" val="35235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496855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endParaRPr lang="pl-PL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Szkolenie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mocne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strony: całościowy rozwój kompetencji, aktywizujący charakter, atrakcyjność i integracja; </a:t>
            </a:r>
          </a:p>
          <a:p>
            <a:pPr marL="0" indent="0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ograniczenia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względnie ogólny charakter, ograniczone wsparcie we wdrożeniu, jednorazowość. </a:t>
            </a:r>
          </a:p>
          <a:p>
            <a:endParaRPr lang="pl-PL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7374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8280920" cy="4896545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Doradztwo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grupowe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mocne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strony: koncentracja na konkretnych problemach, sprawdzone rozwiązania,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wsparcie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ze strony autorytetu; </a:t>
            </a:r>
          </a:p>
          <a:p>
            <a:pPr marL="0" indent="0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ograniczenia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trudność w znalezieniu „wspólnego mianownika”, opór wobec „gotowców”,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rywalizacja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autorytetem. 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756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608513"/>
          </a:xfrm>
        </p:spPr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Działania podejmowane w ramach sieci </a:t>
            </a: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Spotkanie organizacyjne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Integracja uczestników sieci.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Rozpoznanie potrzeb i zasobów.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Ustalenie celów, harmonogramu pracy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działań na platformie. 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718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608513"/>
          </a:xfrm>
        </p:spPr>
        <p:txBody>
          <a:bodyPr/>
          <a:lstStyle/>
          <a:p>
            <a:pPr marL="0" indent="0">
              <a:buNone/>
            </a:pPr>
            <a:r>
              <a:rPr lang="pl-PL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Spotkania robocze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Dzielenie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się doświadczeniami, narzędziami,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dobrymi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praktykami.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Spotkania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ekspertami.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Tworzenie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nowych rozwiązań.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59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608513"/>
          </a:xfrm>
        </p:spPr>
        <p:txBody>
          <a:bodyPr/>
          <a:lstStyle/>
          <a:p>
            <a:pPr marL="0" indent="0">
              <a:buNone/>
            </a:pPr>
            <a:r>
              <a:rPr lang="pl-PL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Działania na platformie cyfrowej pomiędzy spotkaniami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Dyskusje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wymiana informacji i spostrzeżeń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dotyczących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tematyki sieci.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Koordynowanie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pracy uczestników nad wspólnie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tworzonymi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rozwiązaniami.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Publikacja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efektów pracy (np. wypracowane narzędzia, scenariusze lekcji).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Dzielenie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się zasobami użytecznymi dla uczestników sieci (zamieszczanie dokumentów, filmów, prezentacji, zdjęć).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Udział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szkoleniach e-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learningowych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648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945051"/>
          </a:xfrm>
        </p:spPr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Spotkanie podsumowujące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Podsumowanie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omówienie pracy sieci.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Zaplanowanie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promocji i sposobów udostępniania wypracowanych rozwiązań innym.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Ewaluacja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117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286279"/>
          </a:xfrm>
        </p:spPr>
        <p:txBody>
          <a:bodyPr/>
          <a:lstStyle/>
          <a:p>
            <a:pPr lvl="0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Metody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narzędzia podsumowania oraz oceny procesu wspomagania na rzecz rozwoju kompetencji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matematyczno-przyrodniczych uczniów;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Zmiana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jako element rozwoju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szkoły;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Wybrane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sposoby radzenia sobie z typowymi reakcjami </a:t>
            </a:r>
            <a:r>
              <a:rPr lang="pl-PL" sz="2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pl-PL" sz="2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zmianę;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Zadania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osoby wspomagającej pracę szkoły w rozwoju kompetencji matematyczno-przyrodniczych. wspiera </a:t>
            </a: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szkołę w przeprowadzeniu diagnozy jej pracy pod kątem rozwoju kompetencji matematyczno-przyrodniczych uczniów;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0"/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Metody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pracy w sieci współpracy i samokształcenia służące wspieraniu nauczycieli w kształtowaniu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kompetencji matematyczno-przyrodniczych </a:t>
            </a: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uczniów.</a:t>
            </a:r>
            <a:endParaRPr lang="pl-PL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28059"/>
          </a:xfrm>
        </p:spPr>
        <p:txBody>
          <a:bodyPr/>
          <a:lstStyle/>
          <a:p>
            <a:r>
              <a:rPr lang="pl-PL" dirty="0" smtClean="0"/>
              <a:t>Struktura spotkania Moduł VIII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85818"/>
          </a:xfrm>
        </p:spPr>
        <p:txBody>
          <a:bodyPr/>
          <a:lstStyle/>
          <a:p>
            <a:r>
              <a:rPr lang="x-none"/>
              <a:t>Wspomaganie pracy szkoły </a:t>
            </a:r>
            <a:r>
              <a:rPr lang="pl-PL" dirty="0"/>
              <a:t>w rozwoju kompetencji matematyczno-przyrodniczych   na I etapie edukacyjnym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176465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Diagnoza pracy szkoły – źródła informacji i danych o efektach pracy szkoły.</a:t>
            </a:r>
          </a:p>
          <a:p>
            <a:pPr>
              <a:lnSpc>
                <a:spcPct val="150000"/>
              </a:lnSpc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Ważne jest aby </a:t>
            </a: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diagnozując potrzeby szkoły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zebrać </a:t>
            </a:r>
            <a:r>
              <a:rPr lang="pl-PL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wszystkie dostępne informacje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150000"/>
              </a:lnSpc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Użyteczne w tym względzie mogą okazać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się różne </a:t>
            </a: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dokumenty szkolne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takie jak:</a:t>
            </a:r>
          </a:p>
        </p:txBody>
      </p:sp>
    </p:spTree>
    <p:extLst>
      <p:ext uri="{BB962C8B-B14F-4D97-AF65-F5344CB8AC3E}">
        <p14:creationId xmlns="" xmlns:p14="http://schemas.microsoft.com/office/powerpoint/2010/main" val="5715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5040561"/>
          </a:xfrm>
        </p:spPr>
        <p:txBody>
          <a:bodyPr/>
          <a:lstStyle/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raport z ewaluacji zewnętrznej szkoły;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raport z ewaluacji wewnętrznej (zwłaszcza wnioski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rekomendacje do pracy w kolejnym roku szkolnym);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pracy zespołu samokształceniowego edukacji wczesnoszkolnej;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i sprawozdanie z nadzoru pedagogicznego;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pracy szkoły;</a:t>
            </a:r>
          </a:p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estawienie konkursów, wyników badań zewnętrznych - np. OBUT;</a:t>
            </a:r>
          </a:p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apis rozmowy z dyrektorem;</a:t>
            </a:r>
          </a:p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potkania z radą pedagogiczną;</a:t>
            </a:r>
          </a:p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ematyka szkoleń wewnętrznych- WDN;</a:t>
            </a:r>
          </a:p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pinie i orzeczenia poradni psychologiczno-pedagogicznej.</a:t>
            </a:r>
          </a:p>
          <a:p>
            <a:pPr algn="ctr"/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6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28059"/>
          </a:xfrm>
        </p:spPr>
        <p:txBody>
          <a:bodyPr/>
          <a:lstStyle/>
          <a:p>
            <a:r>
              <a:rPr lang="pl-PL" dirty="0" smtClean="0"/>
              <a:t>Informacje uzyskane od nauczycieli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320481"/>
          </a:xfrm>
        </p:spPr>
        <p:txBody>
          <a:bodyPr/>
          <a:lstStyle/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Rozmowa z nauczycielami, z uwzględnieniem:</a:t>
            </a: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wyników ewaluacji zajęć prowadzonych przez nauczycieli;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ematyki szkoleń, w których uczestniczą nauczyciele;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nalizy wyników prac pisemnych uczniów.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320481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Diagnoza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 dzisiejszych czasach powinna w mniejszym stopniu służyć identyfikacji tego, czego nie można,  ale skupiać się na szukaniu w naszych organizacjach tego, </a:t>
            </a:r>
            <a:r>
              <a:rPr lang="pl-P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 chcemy i możemy osiągnąć jako oczekiwany rezultat naszych działań. </a:t>
            </a:r>
            <a:endParaRPr lang="pl-PL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63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979</Words>
  <Application>Microsoft Office PowerPoint</Application>
  <PresentationFormat>Pokaz na ekranie (4:3)</PresentationFormat>
  <Paragraphs>173</Paragraphs>
  <Slides>47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8" baseType="lpstr">
      <vt:lpstr>Motyw pakietu Office</vt:lpstr>
      <vt:lpstr>    Moduł VIII Wspomaganie pracy szkoły  w rozwoju kompetencji matematyczno-przyrodniczych na I etapie edukacyjnym </vt:lpstr>
      <vt:lpstr>Cele (Uczestnik szkolenia):</vt:lpstr>
      <vt:lpstr>Slajd 3</vt:lpstr>
      <vt:lpstr>Struktura spotkania Moduł VIII</vt:lpstr>
      <vt:lpstr>Struktura spotkania Moduł VIII</vt:lpstr>
      <vt:lpstr>Wspomaganie pracy szkoły w rozwoju kompetencji matematyczno-przyrodniczych   na I etapie edukacyjnym</vt:lpstr>
      <vt:lpstr>Slajd 7</vt:lpstr>
      <vt:lpstr>Informacje uzyskane od nauczycieli</vt:lpstr>
      <vt:lpstr>Slajd 9</vt:lpstr>
      <vt:lpstr>Analiza SWOT </vt:lpstr>
      <vt:lpstr>Slajd 11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Model Kottera</vt:lpstr>
      <vt:lpstr>Metody pracy w sieci współpracy  i samokształcenia  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  <vt:lpstr>Slajd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Romek</dc:creator>
  <cp:lastModifiedBy>MGasik</cp:lastModifiedBy>
  <cp:revision>63</cp:revision>
  <dcterms:created xsi:type="dcterms:W3CDTF">2018-05-05T08:26:16Z</dcterms:created>
  <dcterms:modified xsi:type="dcterms:W3CDTF">2019-03-15T10:42:51Z</dcterms:modified>
</cp:coreProperties>
</file>