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93" r:id="rId4"/>
    <p:sldId id="277" r:id="rId5"/>
    <p:sldId id="292" r:id="rId6"/>
    <p:sldId id="262" r:id="rId7"/>
    <p:sldId id="285" r:id="rId8"/>
    <p:sldId id="263" r:id="rId9"/>
    <p:sldId id="264" r:id="rId10"/>
    <p:sldId id="265" r:id="rId11"/>
    <p:sldId id="279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8" r:id="rId20"/>
    <p:sldId id="273" r:id="rId21"/>
    <p:sldId id="281" r:id="rId22"/>
    <p:sldId id="282" r:id="rId23"/>
    <p:sldId id="283" r:id="rId24"/>
    <p:sldId id="284" r:id="rId25"/>
    <p:sldId id="274" r:id="rId26"/>
    <p:sldId id="288" r:id="rId27"/>
    <p:sldId id="275" r:id="rId2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83F8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7546B8-564C-4296-A7E4-D4745E15FA1F}" type="doc">
      <dgm:prSet loTypeId="urn:microsoft.com/office/officeart/2005/8/layout/pyramid1" loCatId="pyramid" qsTypeId="urn:microsoft.com/office/officeart/2005/8/quickstyle/simple4" qsCatId="simple" csTypeId="urn:microsoft.com/office/officeart/2005/8/colors/colorful5" csCatId="colorful" phldr="1"/>
      <dgm:spPr/>
    </dgm:pt>
    <dgm:pt modelId="{38240AE1-CDA3-4DDF-BD5D-C6FDEAFAE810}">
      <dgm:prSet phldrT="[Tekst]"/>
      <dgm:spPr/>
      <dgm:t>
        <a:bodyPr/>
        <a:lstStyle/>
        <a:p>
          <a:r>
            <a:rPr lang="pl-PL" dirty="0" smtClean="0">
              <a:solidFill>
                <a:schemeClr val="tx1">
                  <a:lumMod val="75000"/>
                  <a:lumOff val="25000"/>
                </a:schemeClr>
              </a:solidFill>
            </a:rPr>
            <a:t>Nieświadoma kompetencja</a:t>
          </a:r>
          <a:endParaRPr lang="pl-PL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55C2AC49-D9BF-425B-8FD9-544A2CD6DD83}" type="parTrans" cxnId="{9158D0B4-2320-470B-9639-3803F7B63A65}">
      <dgm:prSet/>
      <dgm:spPr/>
      <dgm:t>
        <a:bodyPr/>
        <a:lstStyle/>
        <a:p>
          <a:endParaRPr lang="pl-PL"/>
        </a:p>
      </dgm:t>
    </dgm:pt>
    <dgm:pt modelId="{22D61F66-D120-4564-B4C4-D7BB85E5E1E2}" type="sibTrans" cxnId="{9158D0B4-2320-470B-9639-3803F7B63A65}">
      <dgm:prSet/>
      <dgm:spPr/>
      <dgm:t>
        <a:bodyPr/>
        <a:lstStyle/>
        <a:p>
          <a:endParaRPr lang="pl-PL"/>
        </a:p>
      </dgm:t>
    </dgm:pt>
    <dgm:pt modelId="{10DA6314-BF66-43DB-9E28-0915B003603B}">
      <dgm:prSet phldrT="[Tekst]"/>
      <dgm:spPr/>
      <dgm:t>
        <a:bodyPr/>
        <a:lstStyle/>
        <a:p>
          <a:r>
            <a:rPr lang="pl-PL" dirty="0" smtClean="0">
              <a:solidFill>
                <a:schemeClr val="tx1">
                  <a:lumMod val="75000"/>
                  <a:lumOff val="25000"/>
                </a:schemeClr>
              </a:solidFill>
            </a:rPr>
            <a:t>Świadoma kompetencja</a:t>
          </a:r>
          <a:endParaRPr lang="pl-PL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2F70ABC-534E-48BE-B0AB-F13F7376C689}" type="parTrans" cxnId="{EEF69C7B-F588-4844-A567-05FF50A3CBB5}">
      <dgm:prSet/>
      <dgm:spPr/>
      <dgm:t>
        <a:bodyPr/>
        <a:lstStyle/>
        <a:p>
          <a:endParaRPr lang="pl-PL"/>
        </a:p>
      </dgm:t>
    </dgm:pt>
    <dgm:pt modelId="{5D7D5C17-17FF-484A-8867-DD2C21D24E15}" type="sibTrans" cxnId="{EEF69C7B-F588-4844-A567-05FF50A3CBB5}">
      <dgm:prSet/>
      <dgm:spPr/>
      <dgm:t>
        <a:bodyPr/>
        <a:lstStyle/>
        <a:p>
          <a:endParaRPr lang="pl-PL"/>
        </a:p>
      </dgm:t>
    </dgm:pt>
    <dgm:pt modelId="{4074B9FA-CCFB-464A-A3CE-16C33CFDD111}">
      <dgm:prSet phldrT="[Tekst]"/>
      <dgm:spPr/>
      <dgm:t>
        <a:bodyPr/>
        <a:lstStyle/>
        <a:p>
          <a:pPr algn="l"/>
          <a:r>
            <a:rPr lang="pl-PL" dirty="0" smtClean="0">
              <a:solidFill>
                <a:schemeClr val="tx1">
                  <a:lumMod val="75000"/>
                  <a:lumOff val="25000"/>
                </a:schemeClr>
              </a:solidFill>
            </a:rPr>
            <a:t>Świadoma niekompetencja</a:t>
          </a:r>
          <a:endParaRPr lang="pl-PL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813018EF-4A49-49A6-8AF3-538C11C74747}" type="parTrans" cxnId="{CC50F59E-9BBD-4E62-A99F-7EE86CE93ED1}">
      <dgm:prSet/>
      <dgm:spPr/>
      <dgm:t>
        <a:bodyPr/>
        <a:lstStyle/>
        <a:p>
          <a:endParaRPr lang="pl-PL"/>
        </a:p>
      </dgm:t>
    </dgm:pt>
    <dgm:pt modelId="{399F184C-2D10-46F9-8D28-E5488F549A73}" type="sibTrans" cxnId="{CC50F59E-9BBD-4E62-A99F-7EE86CE93ED1}">
      <dgm:prSet/>
      <dgm:spPr/>
      <dgm:t>
        <a:bodyPr/>
        <a:lstStyle/>
        <a:p>
          <a:endParaRPr lang="pl-PL"/>
        </a:p>
      </dgm:t>
    </dgm:pt>
    <dgm:pt modelId="{366F8A74-9789-4F3C-883D-515512A95FBF}">
      <dgm:prSet phldrT="[Tekst]"/>
      <dgm:spPr/>
      <dgm:t>
        <a:bodyPr/>
        <a:lstStyle/>
        <a:p>
          <a:pPr algn="l"/>
          <a:r>
            <a:rPr lang="pl-PL" dirty="0" smtClean="0">
              <a:solidFill>
                <a:schemeClr val="tx1">
                  <a:lumMod val="75000"/>
                  <a:lumOff val="25000"/>
                </a:schemeClr>
              </a:solidFill>
            </a:rPr>
            <a:t>     Nieświadoma niekompetencja</a:t>
          </a:r>
          <a:endParaRPr lang="pl-PL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BAF89E01-286F-49F8-82A3-C8A1EB4E4D3C}" type="parTrans" cxnId="{335B1DA1-7A18-4692-8434-91DF4C780CE4}">
      <dgm:prSet/>
      <dgm:spPr/>
      <dgm:t>
        <a:bodyPr/>
        <a:lstStyle/>
        <a:p>
          <a:endParaRPr lang="pl-PL"/>
        </a:p>
      </dgm:t>
    </dgm:pt>
    <dgm:pt modelId="{19FB7693-AA4F-490A-AB78-9E2F68C2C5EC}" type="sibTrans" cxnId="{335B1DA1-7A18-4692-8434-91DF4C780CE4}">
      <dgm:prSet/>
      <dgm:spPr/>
      <dgm:t>
        <a:bodyPr/>
        <a:lstStyle/>
        <a:p>
          <a:endParaRPr lang="pl-PL"/>
        </a:p>
      </dgm:t>
    </dgm:pt>
    <dgm:pt modelId="{48177600-BD04-4263-91ED-77CC6878BD32}" type="pres">
      <dgm:prSet presAssocID="{B17546B8-564C-4296-A7E4-D4745E15FA1F}" presName="Name0" presStyleCnt="0">
        <dgm:presLayoutVars>
          <dgm:dir/>
          <dgm:animLvl val="lvl"/>
          <dgm:resizeHandles val="exact"/>
        </dgm:presLayoutVars>
      </dgm:prSet>
      <dgm:spPr/>
    </dgm:pt>
    <dgm:pt modelId="{62215B99-A848-4E99-8D54-2194E64C7C73}" type="pres">
      <dgm:prSet presAssocID="{38240AE1-CDA3-4DDF-BD5D-C6FDEAFAE810}" presName="Name8" presStyleCnt="0"/>
      <dgm:spPr/>
    </dgm:pt>
    <dgm:pt modelId="{57F80D00-2AE6-4154-8B99-6F3A3850F4E4}" type="pres">
      <dgm:prSet presAssocID="{38240AE1-CDA3-4DDF-BD5D-C6FDEAFAE810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1259F76-406D-4157-A4AA-5FB3207D40BC}" type="pres">
      <dgm:prSet presAssocID="{38240AE1-CDA3-4DDF-BD5D-C6FDEAFAE81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A168B65-2768-4ACF-85E6-FB3F52525CEC}" type="pres">
      <dgm:prSet presAssocID="{10DA6314-BF66-43DB-9E28-0915B003603B}" presName="Name8" presStyleCnt="0"/>
      <dgm:spPr/>
    </dgm:pt>
    <dgm:pt modelId="{D9991D90-EEAF-4722-9BA0-0112222E33E5}" type="pres">
      <dgm:prSet presAssocID="{10DA6314-BF66-43DB-9E28-0915B003603B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D0F35F5-697E-4261-A82E-7099CCA3041A}" type="pres">
      <dgm:prSet presAssocID="{10DA6314-BF66-43DB-9E28-0915B003603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F703F8A-0DD4-4582-B321-30F0E55F816D}" type="pres">
      <dgm:prSet presAssocID="{4074B9FA-CCFB-464A-A3CE-16C33CFDD111}" presName="Name8" presStyleCnt="0"/>
      <dgm:spPr/>
    </dgm:pt>
    <dgm:pt modelId="{CAD6DFE1-56B3-41FB-8C8A-87E29944DCED}" type="pres">
      <dgm:prSet presAssocID="{4074B9FA-CCFB-464A-A3CE-16C33CFDD111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F662689-C252-4BFE-AE0D-871F1611AA3C}" type="pres">
      <dgm:prSet presAssocID="{4074B9FA-CCFB-464A-A3CE-16C33CFDD11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92D751E-5BC8-4616-9910-C821E448FE7A}" type="pres">
      <dgm:prSet presAssocID="{366F8A74-9789-4F3C-883D-515512A95FBF}" presName="Name8" presStyleCnt="0"/>
      <dgm:spPr/>
    </dgm:pt>
    <dgm:pt modelId="{A3FF56B7-9FEE-4D17-B47C-ED767D847E46}" type="pres">
      <dgm:prSet presAssocID="{366F8A74-9789-4F3C-883D-515512A95FBF}" presName="level" presStyleLbl="node1" presStyleIdx="3" presStyleCnt="4" custLinFactNeighborX="2751" custLinFactNeighborY="-3441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E309265-F8FF-4517-A71A-E329A81851DA}" type="pres">
      <dgm:prSet presAssocID="{366F8A74-9789-4F3C-883D-515512A95FB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FD09325-AA65-4D50-B228-E421E44682B8}" type="presOf" srcId="{10DA6314-BF66-43DB-9E28-0915B003603B}" destId="{D9991D90-EEAF-4722-9BA0-0112222E33E5}" srcOrd="0" destOrd="0" presId="urn:microsoft.com/office/officeart/2005/8/layout/pyramid1"/>
    <dgm:cxn modelId="{23EA26C5-74E4-4690-8789-551893DFC4A8}" type="presOf" srcId="{4074B9FA-CCFB-464A-A3CE-16C33CFDD111}" destId="{FF662689-C252-4BFE-AE0D-871F1611AA3C}" srcOrd="1" destOrd="0" presId="urn:microsoft.com/office/officeart/2005/8/layout/pyramid1"/>
    <dgm:cxn modelId="{5C56826A-4CE6-4BAF-A343-358A88A2890C}" type="presOf" srcId="{B17546B8-564C-4296-A7E4-D4745E15FA1F}" destId="{48177600-BD04-4263-91ED-77CC6878BD32}" srcOrd="0" destOrd="0" presId="urn:microsoft.com/office/officeart/2005/8/layout/pyramid1"/>
    <dgm:cxn modelId="{09812074-7E0A-4EB1-B9A4-258AE30BF7A5}" type="presOf" srcId="{366F8A74-9789-4F3C-883D-515512A95FBF}" destId="{1E309265-F8FF-4517-A71A-E329A81851DA}" srcOrd="1" destOrd="0" presId="urn:microsoft.com/office/officeart/2005/8/layout/pyramid1"/>
    <dgm:cxn modelId="{335B1DA1-7A18-4692-8434-91DF4C780CE4}" srcId="{B17546B8-564C-4296-A7E4-D4745E15FA1F}" destId="{366F8A74-9789-4F3C-883D-515512A95FBF}" srcOrd="3" destOrd="0" parTransId="{BAF89E01-286F-49F8-82A3-C8A1EB4E4D3C}" sibTransId="{19FB7693-AA4F-490A-AB78-9E2F68C2C5EC}"/>
    <dgm:cxn modelId="{EEF69C7B-F588-4844-A567-05FF50A3CBB5}" srcId="{B17546B8-564C-4296-A7E4-D4745E15FA1F}" destId="{10DA6314-BF66-43DB-9E28-0915B003603B}" srcOrd="1" destOrd="0" parTransId="{02F70ABC-534E-48BE-B0AB-F13F7376C689}" sibTransId="{5D7D5C17-17FF-484A-8867-DD2C21D24E15}"/>
    <dgm:cxn modelId="{8B2F0E00-9304-4439-8E15-5401C42F8C4A}" type="presOf" srcId="{38240AE1-CDA3-4DDF-BD5D-C6FDEAFAE810}" destId="{01259F76-406D-4157-A4AA-5FB3207D40BC}" srcOrd="1" destOrd="0" presId="urn:microsoft.com/office/officeart/2005/8/layout/pyramid1"/>
    <dgm:cxn modelId="{9158D0B4-2320-470B-9639-3803F7B63A65}" srcId="{B17546B8-564C-4296-A7E4-D4745E15FA1F}" destId="{38240AE1-CDA3-4DDF-BD5D-C6FDEAFAE810}" srcOrd="0" destOrd="0" parTransId="{55C2AC49-D9BF-425B-8FD9-544A2CD6DD83}" sibTransId="{22D61F66-D120-4564-B4C4-D7BB85E5E1E2}"/>
    <dgm:cxn modelId="{CC50F59E-9BBD-4E62-A99F-7EE86CE93ED1}" srcId="{B17546B8-564C-4296-A7E4-D4745E15FA1F}" destId="{4074B9FA-CCFB-464A-A3CE-16C33CFDD111}" srcOrd="2" destOrd="0" parTransId="{813018EF-4A49-49A6-8AF3-538C11C74747}" sibTransId="{399F184C-2D10-46F9-8D28-E5488F549A73}"/>
    <dgm:cxn modelId="{D17F8F5B-F81E-46D2-BF0F-F5B0785430B6}" type="presOf" srcId="{10DA6314-BF66-43DB-9E28-0915B003603B}" destId="{7D0F35F5-697E-4261-A82E-7099CCA3041A}" srcOrd="1" destOrd="0" presId="urn:microsoft.com/office/officeart/2005/8/layout/pyramid1"/>
    <dgm:cxn modelId="{F103C515-6C3B-4BFB-8756-E57BAD4E72E9}" type="presOf" srcId="{38240AE1-CDA3-4DDF-BD5D-C6FDEAFAE810}" destId="{57F80D00-2AE6-4154-8B99-6F3A3850F4E4}" srcOrd="0" destOrd="0" presId="urn:microsoft.com/office/officeart/2005/8/layout/pyramid1"/>
    <dgm:cxn modelId="{594AE5C4-8548-4267-A128-803FD0C5CA60}" type="presOf" srcId="{4074B9FA-CCFB-464A-A3CE-16C33CFDD111}" destId="{CAD6DFE1-56B3-41FB-8C8A-87E29944DCED}" srcOrd="0" destOrd="0" presId="urn:microsoft.com/office/officeart/2005/8/layout/pyramid1"/>
    <dgm:cxn modelId="{F8B7F2F2-8916-4648-B937-0B460494A2CC}" type="presOf" srcId="{366F8A74-9789-4F3C-883D-515512A95FBF}" destId="{A3FF56B7-9FEE-4D17-B47C-ED767D847E46}" srcOrd="0" destOrd="0" presId="urn:microsoft.com/office/officeart/2005/8/layout/pyramid1"/>
    <dgm:cxn modelId="{CE298940-A214-44F2-B656-8FBD9CC89C3D}" type="presParOf" srcId="{48177600-BD04-4263-91ED-77CC6878BD32}" destId="{62215B99-A848-4E99-8D54-2194E64C7C73}" srcOrd="0" destOrd="0" presId="urn:microsoft.com/office/officeart/2005/8/layout/pyramid1"/>
    <dgm:cxn modelId="{71AB1C32-CAC0-471D-929D-62B61F23A82E}" type="presParOf" srcId="{62215B99-A848-4E99-8D54-2194E64C7C73}" destId="{57F80D00-2AE6-4154-8B99-6F3A3850F4E4}" srcOrd="0" destOrd="0" presId="urn:microsoft.com/office/officeart/2005/8/layout/pyramid1"/>
    <dgm:cxn modelId="{7C5A4F0E-5615-472A-B47F-F1F6D83DF4A2}" type="presParOf" srcId="{62215B99-A848-4E99-8D54-2194E64C7C73}" destId="{01259F76-406D-4157-A4AA-5FB3207D40BC}" srcOrd="1" destOrd="0" presId="urn:microsoft.com/office/officeart/2005/8/layout/pyramid1"/>
    <dgm:cxn modelId="{88608941-12DF-473D-AAF6-DFD0FEE9EB3A}" type="presParOf" srcId="{48177600-BD04-4263-91ED-77CC6878BD32}" destId="{8A168B65-2768-4ACF-85E6-FB3F52525CEC}" srcOrd="1" destOrd="0" presId="urn:microsoft.com/office/officeart/2005/8/layout/pyramid1"/>
    <dgm:cxn modelId="{16AEDEA8-C0BD-497E-8B79-7D5FDBCB4947}" type="presParOf" srcId="{8A168B65-2768-4ACF-85E6-FB3F52525CEC}" destId="{D9991D90-EEAF-4722-9BA0-0112222E33E5}" srcOrd="0" destOrd="0" presId="urn:microsoft.com/office/officeart/2005/8/layout/pyramid1"/>
    <dgm:cxn modelId="{4CAC0ABE-F3F7-42BB-94A2-CE241376927D}" type="presParOf" srcId="{8A168B65-2768-4ACF-85E6-FB3F52525CEC}" destId="{7D0F35F5-697E-4261-A82E-7099CCA3041A}" srcOrd="1" destOrd="0" presId="urn:microsoft.com/office/officeart/2005/8/layout/pyramid1"/>
    <dgm:cxn modelId="{48BB4C95-C3B0-4BBB-9520-A97F179DD1FB}" type="presParOf" srcId="{48177600-BD04-4263-91ED-77CC6878BD32}" destId="{1F703F8A-0DD4-4582-B321-30F0E55F816D}" srcOrd="2" destOrd="0" presId="urn:microsoft.com/office/officeart/2005/8/layout/pyramid1"/>
    <dgm:cxn modelId="{0DB4EA50-1ABF-42E3-AB08-F453F4F5203F}" type="presParOf" srcId="{1F703F8A-0DD4-4582-B321-30F0E55F816D}" destId="{CAD6DFE1-56B3-41FB-8C8A-87E29944DCED}" srcOrd="0" destOrd="0" presId="urn:microsoft.com/office/officeart/2005/8/layout/pyramid1"/>
    <dgm:cxn modelId="{64CA9130-4615-41E5-851C-C5F2B9D4CD45}" type="presParOf" srcId="{1F703F8A-0DD4-4582-B321-30F0E55F816D}" destId="{FF662689-C252-4BFE-AE0D-871F1611AA3C}" srcOrd="1" destOrd="0" presId="urn:microsoft.com/office/officeart/2005/8/layout/pyramid1"/>
    <dgm:cxn modelId="{0F72A0E1-B868-4646-ACA9-F092F853CA11}" type="presParOf" srcId="{48177600-BD04-4263-91ED-77CC6878BD32}" destId="{792D751E-5BC8-4616-9910-C821E448FE7A}" srcOrd="3" destOrd="0" presId="urn:microsoft.com/office/officeart/2005/8/layout/pyramid1"/>
    <dgm:cxn modelId="{E637FA1F-B257-4D7B-BF98-E77D9A1BF993}" type="presParOf" srcId="{792D751E-5BC8-4616-9910-C821E448FE7A}" destId="{A3FF56B7-9FEE-4D17-B47C-ED767D847E46}" srcOrd="0" destOrd="0" presId="urn:microsoft.com/office/officeart/2005/8/layout/pyramid1"/>
    <dgm:cxn modelId="{8FD69017-485A-48D7-AC2B-84DB02A9D242}" type="presParOf" srcId="{792D751E-5BC8-4616-9910-C821E448FE7A}" destId="{1E309265-F8FF-4517-A71A-E329A81851D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F80D00-2AE6-4154-8B99-6F3A3850F4E4}">
      <dsp:nvSpPr>
        <dsp:cNvPr id="0" name=""/>
        <dsp:cNvSpPr/>
      </dsp:nvSpPr>
      <dsp:spPr>
        <a:xfrm>
          <a:off x="3086099" y="0"/>
          <a:ext cx="2057400" cy="1044091"/>
        </a:xfrm>
        <a:prstGeom prst="trapezoid">
          <a:avLst>
            <a:gd name="adj" fmla="val 98526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Nieświadoma kompetencja</a:t>
          </a:r>
          <a:endParaRPr lang="pl-PL" sz="28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3086099" y="0"/>
        <a:ext cx="2057400" cy="1044091"/>
      </dsp:txXfrm>
    </dsp:sp>
    <dsp:sp modelId="{D9991D90-EEAF-4722-9BA0-0112222E33E5}">
      <dsp:nvSpPr>
        <dsp:cNvPr id="0" name=""/>
        <dsp:cNvSpPr/>
      </dsp:nvSpPr>
      <dsp:spPr>
        <a:xfrm>
          <a:off x="2057400" y="1044091"/>
          <a:ext cx="4114800" cy="1044091"/>
        </a:xfrm>
        <a:prstGeom prst="trapezoid">
          <a:avLst>
            <a:gd name="adj" fmla="val 98526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Świadoma kompetencja</a:t>
          </a:r>
          <a:endParaRPr lang="pl-PL" sz="28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2777489" y="1044091"/>
        <a:ext cx="2674620" cy="1044091"/>
      </dsp:txXfrm>
    </dsp:sp>
    <dsp:sp modelId="{CAD6DFE1-56B3-41FB-8C8A-87E29944DCED}">
      <dsp:nvSpPr>
        <dsp:cNvPr id="0" name=""/>
        <dsp:cNvSpPr/>
      </dsp:nvSpPr>
      <dsp:spPr>
        <a:xfrm>
          <a:off x="1028700" y="2088182"/>
          <a:ext cx="6172199" cy="1044091"/>
        </a:xfrm>
        <a:prstGeom prst="trapezoid">
          <a:avLst>
            <a:gd name="adj" fmla="val 98526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Świadoma niekompetencja</a:t>
          </a:r>
          <a:endParaRPr lang="pl-PL" sz="28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2108834" y="2088182"/>
        <a:ext cx="4011930" cy="1044091"/>
      </dsp:txXfrm>
    </dsp:sp>
    <dsp:sp modelId="{A3FF56B7-9FEE-4D17-B47C-ED767D847E46}">
      <dsp:nvSpPr>
        <dsp:cNvPr id="0" name=""/>
        <dsp:cNvSpPr/>
      </dsp:nvSpPr>
      <dsp:spPr>
        <a:xfrm>
          <a:off x="0" y="3096346"/>
          <a:ext cx="8229600" cy="1044091"/>
        </a:xfrm>
        <a:prstGeom prst="trapezoid">
          <a:avLst>
            <a:gd name="adj" fmla="val 98526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     Nieświadoma niekompetencja</a:t>
          </a:r>
          <a:endParaRPr lang="pl-PL" sz="28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440179" y="3096346"/>
        <a:ext cx="5349240" cy="10440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685800" y="2971800"/>
            <a:ext cx="7772400" cy="1035549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3568" y="4293096"/>
            <a:ext cx="7776864" cy="622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pic>
        <p:nvPicPr>
          <p:cNvPr id="8" name="Obraz 7" descr="Logo Markpi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843808" y="692696"/>
            <a:ext cx="3388760" cy="1152128"/>
          </a:xfrm>
          <a:prstGeom prst="rect">
            <a:avLst/>
          </a:prstGeom>
        </p:spPr>
      </p:pic>
      <p:sp>
        <p:nvSpPr>
          <p:cNvPr id="9" name="Prostokąt 8"/>
          <p:cNvSpPr/>
          <p:nvPr userDrawn="1"/>
        </p:nvSpPr>
        <p:spPr>
          <a:xfrm>
            <a:off x="0" y="5661248"/>
            <a:ext cx="914400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1" name="Łącznik prosty 10"/>
          <p:cNvCxnSpPr/>
          <p:nvPr userDrawn="1"/>
        </p:nvCxnSpPr>
        <p:spPr>
          <a:xfrm>
            <a:off x="2627784" y="2492896"/>
            <a:ext cx="3816424" cy="0"/>
          </a:xfrm>
          <a:prstGeom prst="line">
            <a:avLst/>
          </a:prstGeom>
          <a:ln w="12700">
            <a:solidFill>
              <a:srgbClr val="083F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b" anchorCtr="0">
            <a:no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11033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220EB2E-C643-47C4-BAAE-7BA1E8748C86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510449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45266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796820"/>
            <a:ext cx="8229600" cy="36484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cxnSp>
        <p:nvCxnSpPr>
          <p:cNvPr id="26" name="Łącznik prosty 25"/>
          <p:cNvCxnSpPr/>
          <p:nvPr userDrawn="1"/>
        </p:nvCxnSpPr>
        <p:spPr>
          <a:xfrm>
            <a:off x="395536" y="5649550"/>
            <a:ext cx="8280920" cy="0"/>
          </a:xfrm>
          <a:prstGeom prst="line">
            <a:avLst/>
          </a:prstGeom>
          <a:ln>
            <a:solidFill>
              <a:srgbClr val="083F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EwaL\AppData\Local\Temp\Rar$DIa0.533\FE_POWER_poziom_pl-1_rgb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5697648"/>
            <a:ext cx="7849282" cy="100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6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083F8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Do%C5%9Bwiadczenie" TargetMode="External"/><Relationship Id="rId2" Type="http://schemas.openxmlformats.org/officeDocument/2006/relationships/hyperlink" Target="https://pl.wikipedia.org/wiki/Procesy_poznawcz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3645024"/>
            <a:ext cx="7772400" cy="1035549"/>
          </a:xfrm>
        </p:spPr>
        <p:txBody>
          <a:bodyPr/>
          <a:lstStyle/>
          <a:p>
            <a:r>
              <a:rPr lang="pl-PL" dirty="0" smtClean="0"/>
              <a:t>Moduł IV</a:t>
            </a:r>
            <a:br>
              <a:rPr lang="pl-PL" dirty="0" smtClean="0"/>
            </a:br>
            <a:r>
              <a:rPr lang="pl-PL" dirty="0" smtClean="0"/>
              <a:t>Proces uczenia się </a:t>
            </a:r>
            <a:br>
              <a:rPr lang="pl-PL" dirty="0" smtClean="0"/>
            </a:br>
            <a:r>
              <a:rPr lang="pl-PL" dirty="0" smtClean="0"/>
              <a:t>a rozwój kompetencji kluczowych</a:t>
            </a:r>
            <a:br>
              <a:rPr lang="pl-PL" dirty="0" smtClean="0"/>
            </a:b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xmlns="" val="178704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864096"/>
          </a:xfrm>
        </p:spPr>
        <p:txBody>
          <a:bodyPr/>
          <a:lstStyle/>
          <a:p>
            <a:r>
              <a:rPr lang="pl-PL" dirty="0" smtClean="0"/>
              <a:t>Sfery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3648405"/>
          </a:xfrm>
        </p:spPr>
        <p:txBody>
          <a:bodyPr/>
          <a:lstStyle/>
          <a:p>
            <a:r>
              <a:rPr lang="pl-PL" dirty="0" smtClean="0"/>
              <a:t>Poznawcza, kognitywna (wiedza i umiejętności intelektualne)</a:t>
            </a:r>
          </a:p>
          <a:p>
            <a:r>
              <a:rPr lang="pl-PL" dirty="0" smtClean="0"/>
              <a:t>afektywna (uczucia, motywacja, empatia, wartości </a:t>
            </a:r>
          </a:p>
          <a:p>
            <a:pPr>
              <a:buNone/>
            </a:pPr>
            <a:r>
              <a:rPr lang="pl-PL" dirty="0" smtClean="0"/>
              <a:t>    i postawy)</a:t>
            </a:r>
          </a:p>
          <a:p>
            <a:r>
              <a:rPr lang="pl-PL" dirty="0" smtClean="0"/>
              <a:t>psychomotoryczna (zmiany i rozwój określonych zachowań, które wymagają koordynacji umysłowej </a:t>
            </a:r>
            <a:br>
              <a:rPr lang="pl-PL" dirty="0" smtClean="0"/>
            </a:br>
            <a:r>
              <a:rPr lang="pl-PL" dirty="0" smtClean="0"/>
              <a:t>i fizycznej).</a:t>
            </a:r>
          </a:p>
        </p:txBody>
      </p:sp>
    </p:spTree>
    <p:extLst>
      <p:ext uri="{BB962C8B-B14F-4D97-AF65-F5344CB8AC3E}">
        <p14:creationId xmlns:p14="http://schemas.microsoft.com/office/powerpoint/2010/main" xmlns="" val="338169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836712"/>
            <a:ext cx="5760639" cy="403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9051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8229600" cy="1008112"/>
          </a:xfrm>
        </p:spPr>
        <p:txBody>
          <a:bodyPr/>
          <a:lstStyle/>
          <a:p>
            <a:r>
              <a:rPr lang="pl-PL" dirty="0" smtClean="0"/>
              <a:t>P</a:t>
            </a:r>
            <a:r>
              <a:rPr lang="pl-PL" sz="3600" b="1" dirty="0" smtClean="0"/>
              <a:t>oziomy taksonomiczne  </a:t>
            </a:r>
            <a:endParaRPr lang="pl-PL" sz="3600" b="1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340768"/>
            <a:ext cx="8229600" cy="3557588"/>
          </a:xfrm>
        </p:spPr>
        <p:txBody>
          <a:bodyPr/>
          <a:lstStyle/>
          <a:p>
            <a:endParaRPr lang="pl-PL" sz="2400" dirty="0" smtClean="0"/>
          </a:p>
          <a:p>
            <a:r>
              <a:rPr lang="pl-PL" dirty="0" smtClean="0"/>
              <a:t>Wiedza </a:t>
            </a:r>
            <a:endParaRPr lang="pl-PL" dirty="0"/>
          </a:p>
          <a:p>
            <a:r>
              <a:rPr lang="pl-PL" dirty="0"/>
              <a:t>Rozumienie</a:t>
            </a:r>
          </a:p>
          <a:p>
            <a:r>
              <a:rPr lang="pl-PL" dirty="0"/>
              <a:t>Zastosowanie </a:t>
            </a:r>
          </a:p>
          <a:p>
            <a:r>
              <a:rPr lang="pl-PL" dirty="0"/>
              <a:t>Analiza </a:t>
            </a:r>
          </a:p>
          <a:p>
            <a:r>
              <a:rPr lang="pl-PL" dirty="0"/>
              <a:t>Synteza </a:t>
            </a:r>
          </a:p>
          <a:p>
            <a:r>
              <a:rPr lang="pl-PL" dirty="0" smtClean="0"/>
              <a:t>Ocena</a:t>
            </a:r>
            <a:endParaRPr lang="pl-PL" dirty="0"/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xmlns="" val="354255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pl-PL" sz="3600" b="1" dirty="0" smtClean="0"/>
              <a:t>Wiedza</a:t>
            </a:r>
            <a:r>
              <a:rPr lang="pl-PL" b="1" dirty="0" smtClean="0"/>
              <a:t> </a:t>
            </a:r>
            <a:r>
              <a:rPr lang="pl-PL" sz="2400" dirty="0" smtClean="0"/>
              <a:t/>
            </a:r>
            <a:br>
              <a:rPr lang="pl-PL" sz="2400" dirty="0" smtClean="0"/>
            </a:br>
            <a:endParaRPr lang="pl-PL" sz="24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268760"/>
            <a:ext cx="8568952" cy="4525962"/>
          </a:xfrm>
        </p:spPr>
        <p:txBody>
          <a:bodyPr/>
          <a:lstStyle/>
          <a:p>
            <a:pPr marL="687388" lvl="1" indent="-230188">
              <a:buNone/>
            </a:pPr>
            <a:r>
              <a:rPr lang="pl-PL" sz="2800" dirty="0" smtClean="0"/>
              <a:t>Cele związane ze: </a:t>
            </a:r>
          </a:p>
          <a:p>
            <a:pPr marL="687388" lvl="1" indent="-230188">
              <a:buFont typeface="Arial" pitchFamily="34" charset="0"/>
              <a:buChar char="•"/>
            </a:pPr>
            <a:r>
              <a:rPr lang="pl-PL" sz="2800" dirty="0" smtClean="0"/>
              <a:t>znajomością </a:t>
            </a:r>
            <a:r>
              <a:rPr lang="pl-PL" sz="2800" dirty="0"/>
              <a:t>faktów i </a:t>
            </a:r>
            <a:r>
              <a:rPr lang="pl-PL" sz="2800" dirty="0" smtClean="0"/>
              <a:t>terminologii</a:t>
            </a:r>
            <a:endParaRPr lang="pl-PL" sz="2800" dirty="0"/>
          </a:p>
          <a:p>
            <a:pPr marL="687388" lvl="1" indent="-230188">
              <a:buFont typeface="Arial" pitchFamily="34" charset="0"/>
              <a:buChar char="•"/>
            </a:pPr>
            <a:r>
              <a:rPr lang="pl-PL" sz="2800" dirty="0" smtClean="0"/>
              <a:t>znajomością </a:t>
            </a:r>
            <a:r>
              <a:rPr lang="pl-PL" sz="2800" dirty="0"/>
              <a:t>sposobów klasyfikacji faktów i </a:t>
            </a:r>
            <a:r>
              <a:rPr lang="pl-PL" sz="2800" dirty="0" smtClean="0"/>
              <a:t>terminów</a:t>
            </a:r>
            <a:endParaRPr lang="pl-PL" sz="2800" dirty="0"/>
          </a:p>
          <a:p>
            <a:pPr marL="687388" lvl="1" indent="-230188">
              <a:buFont typeface="Arial" pitchFamily="34" charset="0"/>
              <a:buChar char="•"/>
            </a:pPr>
            <a:r>
              <a:rPr lang="pl-PL" sz="2800" dirty="0" smtClean="0"/>
              <a:t>stosowaniem </a:t>
            </a:r>
            <a:r>
              <a:rPr lang="pl-PL" sz="2800" dirty="0"/>
              <a:t>wiedzy proceduralnej</a:t>
            </a:r>
            <a:r>
              <a:rPr lang="pl-PL" sz="2800" dirty="0" smtClean="0"/>
              <a:t>.</a:t>
            </a:r>
          </a:p>
          <a:p>
            <a:pPr marL="687388" lvl="1" indent="-230188">
              <a:buFont typeface="Arial" pitchFamily="34" charset="0"/>
              <a:buChar char="•"/>
            </a:pPr>
            <a:endParaRPr lang="pl-PL" sz="2800" dirty="0"/>
          </a:p>
          <a:p>
            <a:pPr marL="687388" lvl="1" indent="-230188">
              <a:buFont typeface="Arial" pitchFamily="34" charset="0"/>
              <a:buChar char="•"/>
            </a:pPr>
            <a:endParaRPr lang="pl-PL" sz="2800" dirty="0" smtClean="0"/>
          </a:p>
          <a:p>
            <a:pPr marL="687388" lvl="1" indent="-230188">
              <a:buFont typeface="Arial" pitchFamily="34" charset="0"/>
              <a:buChar char="•"/>
            </a:pPr>
            <a:r>
              <a:rPr lang="pl-PL" sz="2800" i="1" dirty="0"/>
              <a:t>Jakie korzyści dla zdrowia płyną z jazdy na rowerze?</a:t>
            </a:r>
            <a:endParaRPr lang="pl-PL" sz="2800" dirty="0"/>
          </a:p>
          <a:p>
            <a:pPr marL="457200" lvl="1" indent="0">
              <a:buNone/>
            </a:pPr>
            <a:endParaRPr lang="pl-PL" sz="2400" dirty="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4691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7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pl-PL" sz="3600" b="1" dirty="0" smtClean="0"/>
              <a:t>Rozumienie</a:t>
            </a:r>
            <a:endParaRPr lang="pl-PL" sz="2400" dirty="0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980728"/>
            <a:ext cx="8388424" cy="5661025"/>
          </a:xfrm>
        </p:spPr>
        <p:txBody>
          <a:bodyPr/>
          <a:lstStyle/>
          <a:p>
            <a:pPr marL="954088" lvl="1" indent="-496888">
              <a:lnSpc>
                <a:spcPct val="90000"/>
              </a:lnSpc>
              <a:buFontTx/>
              <a:buNone/>
            </a:pPr>
            <a:endParaRPr lang="pl-PL" sz="2400" dirty="0" smtClean="0"/>
          </a:p>
          <a:p>
            <a:pPr marL="496888" lvl="1" indent="-496888">
              <a:lnSpc>
                <a:spcPct val="90000"/>
              </a:lnSpc>
              <a:buFontTx/>
              <a:buNone/>
            </a:pPr>
            <a:r>
              <a:rPr lang="pl-PL" sz="2400" dirty="0" smtClean="0"/>
              <a:t> </a:t>
            </a:r>
            <a:r>
              <a:rPr lang="pl-PL" sz="2800" dirty="0" smtClean="0"/>
              <a:t>Cele związane ze znajomością pojęć i ich interpretacją:</a:t>
            </a:r>
          </a:p>
          <a:p>
            <a:pPr marL="954088" lvl="1" indent="-496888">
              <a:lnSpc>
                <a:spcPct val="90000"/>
              </a:lnSpc>
              <a:buFont typeface="Arial" pitchFamily="34" charset="0"/>
              <a:buChar char="•"/>
            </a:pPr>
            <a:r>
              <a:rPr lang="pl-PL" sz="2800" dirty="0" smtClean="0"/>
              <a:t>tłumaczenie</a:t>
            </a:r>
          </a:p>
          <a:p>
            <a:pPr marL="954088" lvl="1" indent="-496888">
              <a:lnSpc>
                <a:spcPct val="90000"/>
              </a:lnSpc>
              <a:buFont typeface="Arial" pitchFamily="34" charset="0"/>
              <a:buChar char="•"/>
            </a:pPr>
            <a:r>
              <a:rPr lang="pl-PL" sz="2800" dirty="0" smtClean="0"/>
              <a:t>interpretacja</a:t>
            </a:r>
          </a:p>
          <a:p>
            <a:pPr marL="954088" lvl="1" indent="-496888">
              <a:lnSpc>
                <a:spcPct val="90000"/>
              </a:lnSpc>
              <a:buFont typeface="Arial" pitchFamily="34" charset="0"/>
              <a:buChar char="•"/>
            </a:pPr>
            <a:r>
              <a:rPr lang="pl-PL" sz="2800" dirty="0" smtClean="0"/>
              <a:t>Wnioskowanie</a:t>
            </a:r>
          </a:p>
          <a:p>
            <a:pPr marL="954088" lvl="1" indent="-496888">
              <a:lnSpc>
                <a:spcPct val="90000"/>
              </a:lnSpc>
              <a:buFont typeface="Arial" pitchFamily="34" charset="0"/>
              <a:buChar char="•"/>
            </a:pPr>
            <a:endParaRPr lang="pl-PL" sz="2800" dirty="0"/>
          </a:p>
          <a:p>
            <a:pPr marL="954088" lvl="1" indent="-496888">
              <a:lnSpc>
                <a:spcPct val="90000"/>
              </a:lnSpc>
              <a:buFont typeface="Arial" pitchFamily="34" charset="0"/>
              <a:buChar char="•"/>
            </a:pPr>
            <a:endParaRPr lang="pl-PL" sz="2800" dirty="0" smtClean="0"/>
          </a:p>
          <a:p>
            <a:pPr marL="954088" lvl="1" indent="-496888">
              <a:lnSpc>
                <a:spcPct val="90000"/>
              </a:lnSpc>
              <a:buFont typeface="Arial" pitchFamily="34" charset="0"/>
              <a:buChar char="•"/>
            </a:pPr>
            <a:r>
              <a:rPr lang="pl-PL" sz="2800" i="1" dirty="0"/>
              <a:t>Porównaj korzyści płynące z jazdy na rowerze </a:t>
            </a:r>
            <a:r>
              <a:rPr lang="pl-PL" sz="2800" i="1" dirty="0" smtClean="0"/>
              <a:t/>
            </a:r>
            <a:br>
              <a:rPr lang="pl-PL" sz="2800" i="1" dirty="0" smtClean="0"/>
            </a:br>
            <a:r>
              <a:rPr lang="pl-PL" sz="2800" i="1" dirty="0" smtClean="0"/>
              <a:t>i </a:t>
            </a:r>
            <a:r>
              <a:rPr lang="pl-PL" sz="2800" i="1" dirty="0"/>
              <a:t>biegania.</a:t>
            </a:r>
            <a:endParaRPr lang="pl-PL" sz="2800" dirty="0"/>
          </a:p>
          <a:p>
            <a:pPr marL="457200" lvl="1" indent="0">
              <a:lnSpc>
                <a:spcPct val="90000"/>
              </a:lnSpc>
              <a:buNone/>
            </a:pPr>
            <a:endParaRPr lang="pl-PL" sz="2800" dirty="0" smtClean="0"/>
          </a:p>
          <a:p>
            <a:pPr marL="954088" lvl="1" indent="-496888">
              <a:lnSpc>
                <a:spcPct val="90000"/>
              </a:lnSpc>
              <a:buNone/>
            </a:pPr>
            <a:endParaRPr lang="pl-PL" sz="2800" dirty="0"/>
          </a:p>
        </p:txBody>
      </p:sp>
      <p:graphicFrame>
        <p:nvGraphicFramePr>
          <p:cNvPr id="5133" name="Object 13"/>
          <p:cNvGraphicFramePr>
            <a:graphicFrameLocks noGrp="1" noChangeAspect="1"/>
          </p:cNvGraphicFramePr>
          <p:nvPr>
            <p:ph sz="half" idx="2"/>
          </p:nvPr>
        </p:nvGraphicFramePr>
        <p:xfrm>
          <a:off x="7524328" y="4797152"/>
          <a:ext cx="673100" cy="791617"/>
        </p:xfrm>
        <a:graphic>
          <a:graphicData uri="http://schemas.openxmlformats.org/presentationml/2006/ole">
            <p:oleObj spid="_x0000_s1048" name="Równanie" r:id="rId3" imgW="368140" imgH="393529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3903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32656"/>
            <a:ext cx="8229600" cy="1143000"/>
          </a:xfrm>
        </p:spPr>
        <p:txBody>
          <a:bodyPr/>
          <a:lstStyle/>
          <a:p>
            <a:pPr marL="838200" indent="-838200"/>
            <a:r>
              <a:rPr lang="pl-PL" sz="3600" b="1" dirty="0" smtClean="0"/>
              <a:t>Zastosowanie</a:t>
            </a:r>
            <a:endParaRPr lang="pl-PL" sz="24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556792"/>
            <a:ext cx="8229600" cy="3887787"/>
          </a:xfrm>
        </p:spPr>
        <p:txBody>
          <a:bodyPr/>
          <a:lstStyle/>
          <a:p>
            <a:pPr>
              <a:buFontTx/>
              <a:buNone/>
            </a:pPr>
            <a:r>
              <a:rPr lang="pl-PL" sz="2400" dirty="0" smtClean="0"/>
              <a:t>   </a:t>
            </a:r>
          </a:p>
          <a:p>
            <a:pPr>
              <a:buFontTx/>
              <a:buNone/>
            </a:pPr>
            <a:r>
              <a:rPr lang="pl-PL" sz="2400" dirty="0" smtClean="0"/>
              <a:t>    </a:t>
            </a:r>
            <a:r>
              <a:rPr lang="pl-PL" dirty="0" smtClean="0"/>
              <a:t>Cele związane z </a:t>
            </a:r>
            <a:r>
              <a:rPr lang="pl-PL" dirty="0"/>
              <a:t>zastosowaniem metod, zasad i pojęć </a:t>
            </a:r>
            <a:endParaRPr lang="pl-PL" dirty="0" smtClean="0"/>
          </a:p>
          <a:p>
            <a:pPr>
              <a:buFontTx/>
              <a:buNone/>
            </a:pPr>
            <a:r>
              <a:rPr lang="pl-PL" dirty="0" smtClean="0"/>
              <a:t>    w </a:t>
            </a:r>
            <a:r>
              <a:rPr lang="pl-PL" dirty="0"/>
              <a:t>sytuacjach </a:t>
            </a:r>
            <a:r>
              <a:rPr lang="pl-PL" dirty="0" smtClean="0"/>
              <a:t>typowych. </a:t>
            </a:r>
          </a:p>
          <a:p>
            <a:pPr>
              <a:buFontTx/>
              <a:buNone/>
            </a:pPr>
            <a:endParaRPr lang="pl-PL" i="1" dirty="0" smtClean="0"/>
          </a:p>
          <a:p>
            <a:pPr indent="12700">
              <a:buFontTx/>
              <a:buNone/>
            </a:pPr>
            <a:r>
              <a:rPr lang="pl-PL" i="1" dirty="0" smtClean="0"/>
              <a:t>Świadomy </a:t>
            </a:r>
            <a:r>
              <a:rPr lang="pl-PL" i="1" dirty="0"/>
              <a:t>wybór jazdy na rowerze (lub biegania) umotywowany preferencjami, możliwościami </a:t>
            </a:r>
            <a:r>
              <a:rPr lang="pl-PL" i="1" dirty="0" smtClean="0"/>
              <a:t/>
            </a:r>
            <a:br>
              <a:rPr lang="pl-PL" i="1" dirty="0" smtClean="0"/>
            </a:br>
            <a:r>
              <a:rPr lang="pl-PL" i="1" dirty="0" smtClean="0"/>
              <a:t>i </a:t>
            </a:r>
            <a:r>
              <a:rPr lang="pl-PL" i="1" dirty="0"/>
              <a:t>zdrowiem.</a:t>
            </a:r>
            <a:endParaRPr lang="pl-PL" dirty="0"/>
          </a:p>
          <a:p>
            <a:pPr>
              <a:buFontTx/>
              <a:buNone/>
            </a:pPr>
            <a:endParaRPr lang="pl-PL" sz="2400" b="1" i="1" dirty="0">
              <a:solidFill>
                <a:srgbClr val="000066"/>
              </a:solidFill>
            </a:endParaRPr>
          </a:p>
          <a:p>
            <a:pPr>
              <a:buFontTx/>
              <a:buNone/>
            </a:pPr>
            <a:endParaRPr lang="pl-PL" b="1" i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034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229600" cy="980728"/>
          </a:xfrm>
        </p:spPr>
        <p:txBody>
          <a:bodyPr/>
          <a:lstStyle/>
          <a:p>
            <a:pPr marL="838200" indent="-838200"/>
            <a:r>
              <a:rPr lang="pl-PL" sz="3600" b="1" dirty="0" smtClean="0"/>
              <a:t>Analiza</a:t>
            </a:r>
            <a:endParaRPr lang="pl-PL" sz="24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052736"/>
            <a:ext cx="7293372" cy="52578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pl-PL" dirty="0" smtClean="0"/>
              <a:t>Cele związane z:</a:t>
            </a:r>
          </a:p>
          <a:p>
            <a:pPr>
              <a:lnSpc>
                <a:spcPct val="90000"/>
              </a:lnSpc>
            </a:pPr>
            <a:r>
              <a:rPr lang="pl-PL" dirty="0" smtClean="0"/>
              <a:t>wyróżnianiem elementów </a:t>
            </a:r>
            <a:endParaRPr lang="pl-PL" dirty="0"/>
          </a:p>
          <a:p>
            <a:pPr>
              <a:lnSpc>
                <a:spcPct val="90000"/>
              </a:lnSpc>
            </a:pPr>
            <a:r>
              <a:rPr lang="pl-PL" dirty="0" smtClean="0"/>
              <a:t>analizą </a:t>
            </a:r>
            <a:r>
              <a:rPr lang="pl-PL" dirty="0"/>
              <a:t>związków między </a:t>
            </a:r>
            <a:r>
              <a:rPr lang="pl-PL" dirty="0" smtClean="0"/>
              <a:t>elementami</a:t>
            </a:r>
          </a:p>
          <a:p>
            <a:pPr>
              <a:lnSpc>
                <a:spcPct val="90000"/>
              </a:lnSpc>
            </a:pPr>
            <a:r>
              <a:rPr lang="pl-PL" dirty="0" smtClean="0"/>
              <a:t> ustalaniem  hierarchii między elementami</a:t>
            </a:r>
            <a:endParaRPr lang="pl-PL" dirty="0"/>
          </a:p>
          <a:p>
            <a:pPr>
              <a:lnSpc>
                <a:spcPct val="90000"/>
              </a:lnSpc>
            </a:pPr>
            <a:r>
              <a:rPr lang="pl-PL" dirty="0" smtClean="0"/>
              <a:t>analizą </a:t>
            </a:r>
            <a:r>
              <a:rPr lang="pl-PL" dirty="0"/>
              <a:t>zasad </a:t>
            </a:r>
            <a:r>
              <a:rPr lang="pl-PL" dirty="0" smtClean="0"/>
              <a:t>łącznia </a:t>
            </a:r>
            <a:r>
              <a:rPr lang="pl-PL" dirty="0"/>
              <a:t>elementów</a:t>
            </a:r>
            <a:r>
              <a:rPr lang="pl-PL" i="1" dirty="0" smtClean="0"/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pl-PL" i="1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pl-PL" i="1" dirty="0" smtClean="0"/>
              <a:t>Wymienić </a:t>
            </a:r>
            <a:r>
              <a:rPr lang="pl-PL" i="1" dirty="0"/>
              <a:t>rodzaje rowerów przeznaczone do konkretnego typu jazdy, wybrać jeden przypadek </a:t>
            </a:r>
            <a:r>
              <a:rPr lang="pl-PL" i="1" dirty="0" smtClean="0"/>
              <a:t/>
            </a:r>
            <a:br>
              <a:rPr lang="pl-PL" i="1" dirty="0" smtClean="0"/>
            </a:br>
            <a:r>
              <a:rPr lang="pl-PL" i="1" dirty="0" smtClean="0"/>
              <a:t>i </a:t>
            </a:r>
            <a:r>
              <a:rPr lang="pl-PL" i="1" dirty="0"/>
              <a:t>omówić dlaczego taki wybór byłby najodpowiedniejszy.</a:t>
            </a:r>
            <a:endParaRPr lang="pl-PL" dirty="0"/>
          </a:p>
          <a:p>
            <a:pPr marL="0" indent="0">
              <a:lnSpc>
                <a:spcPct val="90000"/>
              </a:lnSpc>
              <a:buNone/>
            </a:pPr>
            <a:endParaRPr lang="pl-PL" sz="2400" i="1" dirty="0">
              <a:solidFill>
                <a:srgbClr val="000066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pl-PL" sz="2400" b="1" i="1" dirty="0">
              <a:solidFill>
                <a:srgbClr val="000066"/>
              </a:solidFill>
            </a:endParaRPr>
          </a:p>
          <a:p>
            <a:pPr marL="808038" lvl="1">
              <a:lnSpc>
                <a:spcPct val="90000"/>
              </a:lnSpc>
              <a:buFontTx/>
              <a:buNone/>
            </a:pPr>
            <a:endParaRPr lang="pl-PL" sz="2400" b="1" dirty="0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13307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332656"/>
            <a:ext cx="8229600" cy="936104"/>
          </a:xfrm>
        </p:spPr>
        <p:txBody>
          <a:bodyPr/>
          <a:lstStyle/>
          <a:p>
            <a:r>
              <a:rPr lang="pl-PL" dirty="0" smtClean="0"/>
              <a:t>Synteza</a:t>
            </a:r>
            <a:endParaRPr lang="pl-PL" sz="40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12776"/>
            <a:ext cx="8229600" cy="3648405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Cele związane z:</a:t>
            </a:r>
          </a:p>
          <a:p>
            <a:r>
              <a:rPr lang="pl-PL" dirty="0" smtClean="0"/>
              <a:t> </a:t>
            </a:r>
            <a:r>
              <a:rPr lang="pl-PL" dirty="0"/>
              <a:t>łączeniem części w </a:t>
            </a:r>
            <a:r>
              <a:rPr lang="pl-PL" dirty="0" smtClean="0"/>
              <a:t>inną, </a:t>
            </a:r>
            <a:r>
              <a:rPr lang="pl-PL" dirty="0"/>
              <a:t>nową </a:t>
            </a:r>
            <a:r>
              <a:rPr lang="pl-PL" dirty="0" smtClean="0"/>
              <a:t>strukturę</a:t>
            </a:r>
          </a:p>
          <a:p>
            <a:r>
              <a:rPr lang="pl-PL" dirty="0" smtClean="0"/>
              <a:t>tworzeniem unikalnej komunikacji.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i="1" dirty="0"/>
              <a:t>Wskaż błędy popełniane podczas jazdy na rowerze i na niewłaściwym rowerze. Wytłumacz w jaki sposób można zniwelować te błędy by jazda służyła naszemu zdrowiu i nie narażała go na uszczerbek.</a:t>
            </a:r>
            <a:endParaRPr lang="pl-PL" dirty="0"/>
          </a:p>
          <a:p>
            <a:pPr marL="0" indent="0">
              <a:buNone/>
            </a:pPr>
            <a:endParaRPr lang="pl-PL" sz="2400" dirty="0" smtClean="0"/>
          </a:p>
          <a:p>
            <a:endParaRPr lang="pl-PL" sz="2400" dirty="0" smtClean="0"/>
          </a:p>
          <a:p>
            <a:pPr>
              <a:buNone/>
            </a:pPr>
            <a:endParaRPr lang="pl-PL" sz="2400" dirty="0"/>
          </a:p>
          <a:p>
            <a:pPr>
              <a:buFontTx/>
              <a:buNone/>
            </a:pPr>
            <a:endParaRPr lang="pl-PL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453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pPr marL="838200" indent="-838200"/>
            <a:r>
              <a:rPr lang="pl-PL" sz="4000" dirty="0" smtClean="0"/>
              <a:t>Ocena</a:t>
            </a:r>
            <a:endParaRPr lang="pl-PL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340768"/>
            <a:ext cx="8229600" cy="4060825"/>
          </a:xfrm>
        </p:spPr>
        <p:txBody>
          <a:bodyPr/>
          <a:lstStyle/>
          <a:p>
            <a:pPr marL="1588" indent="-1588">
              <a:buFontTx/>
              <a:buNone/>
            </a:pPr>
            <a:r>
              <a:rPr lang="pl-PL" dirty="0" smtClean="0"/>
              <a:t>Cele związane z formułowaniem </a:t>
            </a:r>
            <a:r>
              <a:rPr lang="pl-PL" dirty="0"/>
              <a:t>sądów oceniających na </a:t>
            </a:r>
            <a:r>
              <a:rPr lang="pl-PL" dirty="0" smtClean="0"/>
              <a:t>podstawie:</a:t>
            </a:r>
          </a:p>
          <a:p>
            <a:r>
              <a:rPr lang="pl-PL" dirty="0" smtClean="0"/>
              <a:t>kryteriów </a:t>
            </a:r>
            <a:r>
              <a:rPr lang="pl-PL" dirty="0"/>
              <a:t>wewnętrznych, logicznej </a:t>
            </a:r>
            <a:r>
              <a:rPr lang="pl-PL" dirty="0" smtClean="0"/>
              <a:t>poprawności</a:t>
            </a:r>
          </a:p>
          <a:p>
            <a:r>
              <a:rPr lang="pl-PL" dirty="0" smtClean="0"/>
              <a:t>kryteriów </a:t>
            </a:r>
            <a:r>
              <a:rPr lang="pl-PL" dirty="0"/>
              <a:t>zewnętrznych, zgodności ze znanymi </a:t>
            </a:r>
            <a:r>
              <a:rPr lang="pl-PL" dirty="0" smtClean="0"/>
              <a:t>innymi faktami.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i="1" dirty="0"/>
              <a:t>Czy uważasz, że jazda na niewłaściwie dobranym rowerze nadal jest zdrowa? Uzasadnij.</a:t>
            </a:r>
            <a:endParaRPr lang="pl-PL" dirty="0"/>
          </a:p>
          <a:p>
            <a:pPr marL="0" indent="0">
              <a:buNone/>
            </a:pPr>
            <a:endParaRPr lang="pl-PL" sz="2400" dirty="0"/>
          </a:p>
          <a:p>
            <a:pPr>
              <a:buFontTx/>
              <a:buNone/>
            </a:pPr>
            <a:endParaRPr lang="pl-PL" sz="2400" b="1" dirty="0">
              <a:solidFill>
                <a:srgbClr val="000066"/>
              </a:solidFill>
            </a:endParaRPr>
          </a:p>
          <a:p>
            <a:pPr lvl="1">
              <a:buFontTx/>
              <a:buNone/>
            </a:pPr>
            <a:endParaRPr lang="pl-PL" sz="2400" b="1" dirty="0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68313" y="6092825"/>
            <a:ext cx="7775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l-PL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611188" y="5805488"/>
            <a:ext cx="8064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l-PL" dirty="0" smtClean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66181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143000"/>
          </a:xfrm>
        </p:spPr>
        <p:txBody>
          <a:bodyPr/>
          <a:lstStyle/>
          <a:p>
            <a:r>
              <a:rPr lang="pl-PL" b="0" dirty="0"/>
              <a:t/>
            </a:r>
            <a:br>
              <a:rPr lang="pl-PL" b="0" dirty="0"/>
            </a:br>
            <a:r>
              <a:rPr lang="pl-PL" dirty="0"/>
              <a:t>Konstruktywizm i </a:t>
            </a:r>
            <a:r>
              <a:rPr lang="pl-PL" dirty="0" err="1"/>
              <a:t>konektywizm</a:t>
            </a:r>
            <a:r>
              <a:rPr lang="pl-PL" dirty="0"/>
              <a:t> podstawą kształtowania kompetencji kluczowych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8229600" cy="3378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7569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-171400"/>
            <a:ext cx="8229600" cy="1143000"/>
          </a:xfrm>
        </p:spPr>
        <p:txBody>
          <a:bodyPr/>
          <a:lstStyle/>
          <a:p>
            <a:r>
              <a:rPr lang="pl-PL" dirty="0" smtClean="0"/>
              <a:t>Cele </a:t>
            </a:r>
            <a:r>
              <a:rPr lang="pl-PL" dirty="0" smtClean="0"/>
              <a:t>operacyjne </a:t>
            </a:r>
            <a:r>
              <a:rPr lang="pl-PL" sz="2800" b="0" dirty="0" smtClean="0"/>
              <a:t>(Uczestnik szkolenia)</a:t>
            </a:r>
            <a:r>
              <a:rPr lang="pl-PL" dirty="0" smtClean="0"/>
              <a:t>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3888433"/>
          </a:xfrm>
        </p:spPr>
        <p:txBody>
          <a:bodyPr/>
          <a:lstStyle/>
          <a:p>
            <a:r>
              <a:rPr lang="pl-PL" sz="2200" dirty="0" smtClean="0"/>
              <a:t> opisuje </a:t>
            </a:r>
            <a:r>
              <a:rPr lang="pl-PL" sz="2200" dirty="0" smtClean="0"/>
              <a:t>przebieg procesu uczenia się; </a:t>
            </a:r>
          </a:p>
          <a:p>
            <a:pPr lvl="0"/>
            <a:r>
              <a:rPr lang="pl-PL" sz="2200" dirty="0" smtClean="0"/>
              <a:t>określa czynniki wpływające na efektywność procesu uczenia się wynikające z najnowszej wiedzy i badań; </a:t>
            </a:r>
          </a:p>
          <a:p>
            <a:pPr lvl="0"/>
            <a:r>
              <a:rPr lang="pl-PL" sz="2200" dirty="0" smtClean="0"/>
              <a:t>uzasadnia znaczenie relacji między uczniem a nauczycielem </a:t>
            </a:r>
            <a:br>
              <a:rPr lang="pl-PL" sz="2200" dirty="0" smtClean="0"/>
            </a:br>
            <a:r>
              <a:rPr lang="pl-PL" sz="2200" dirty="0" smtClean="0"/>
              <a:t>w procesie uczenia się; </a:t>
            </a:r>
          </a:p>
          <a:p>
            <a:pPr lvl="0"/>
            <a:r>
              <a:rPr lang="pl-PL" sz="2200" dirty="0" smtClean="0"/>
              <a:t>identyfikuje czynniki związane z organizacją pracy szkoły, które sprzyjają procesom uczenia się; </a:t>
            </a:r>
          </a:p>
          <a:p>
            <a:pPr lvl="0"/>
            <a:r>
              <a:rPr lang="pl-PL" sz="2200" dirty="0" smtClean="0"/>
              <a:t>wskazuje związek procesu uczenia się z kształtowaniem kompetencji kluczowych uczniów; </a:t>
            </a:r>
          </a:p>
          <a:p>
            <a:pPr lvl="0"/>
            <a:r>
              <a:rPr lang="pl-PL" sz="2200" dirty="0" smtClean="0"/>
              <a:t>łączy wiedzę na temat uczenia się z wiedzą dotyczącą procesowego wspomagania szkół. </a:t>
            </a:r>
          </a:p>
          <a:p>
            <a:pPr>
              <a:buNone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xmlns="" val="266452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/>
          <a:lstStyle/>
          <a:p>
            <a:r>
              <a:rPr lang="pl-PL" dirty="0" smtClean="0"/>
              <a:t>Czynniki wpływające na proces uczenia się: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3648405"/>
          </a:xfrm>
        </p:spPr>
        <p:txBody>
          <a:bodyPr/>
          <a:lstStyle/>
          <a:p>
            <a:pPr lvl="0"/>
            <a:r>
              <a:rPr lang="pl-PL" sz="2400" dirty="0" smtClean="0"/>
              <a:t>podmiotowość ucznia w procesie uczenia się; </a:t>
            </a:r>
          </a:p>
          <a:p>
            <a:pPr lvl="0"/>
            <a:r>
              <a:rPr lang="pl-PL" sz="2400" dirty="0" smtClean="0"/>
              <a:t>znajomość metod i technik służących poznaniu własnych strategii uczenia się; </a:t>
            </a:r>
          </a:p>
          <a:p>
            <a:pPr lvl="0"/>
            <a:r>
              <a:rPr lang="pl-PL" sz="2400" dirty="0" smtClean="0"/>
              <a:t>łączenie wiedzy (nowej z dotychczas zdobytą, wiedzy </a:t>
            </a:r>
            <a:br>
              <a:rPr lang="pl-PL" sz="2400" dirty="0" smtClean="0"/>
            </a:br>
            <a:r>
              <a:rPr lang="pl-PL" sz="2400" dirty="0" smtClean="0"/>
              <a:t>z różnych dziedzin) i hierarchiczne jej porządkowanie; </a:t>
            </a:r>
          </a:p>
          <a:p>
            <a:pPr lvl="0"/>
            <a:r>
              <a:rPr lang="pl-PL" sz="2400" dirty="0" smtClean="0"/>
              <a:t>praktyczne wykorzystywanie zdobywanej wiedzy </a:t>
            </a:r>
            <a:br>
              <a:rPr lang="pl-PL" sz="2400" dirty="0" smtClean="0"/>
            </a:br>
            <a:r>
              <a:rPr lang="pl-PL" sz="2400" dirty="0" smtClean="0"/>
              <a:t>i umiejętności w szkole oraz codziennym życiu; </a:t>
            </a:r>
          </a:p>
          <a:p>
            <a:pPr lvl="0"/>
            <a:r>
              <a:rPr lang="pl-PL" sz="2400" dirty="0" smtClean="0"/>
              <a:t>wpływ motywacji i emocji na przebieg procesu uczenia się; </a:t>
            </a:r>
          </a:p>
          <a:p>
            <a:pPr lvl="0"/>
            <a:r>
              <a:rPr lang="pl-PL" sz="2400" dirty="0" smtClean="0"/>
              <a:t>możliwości i ograniczenia ludzkich zdolności do przyswajania informacji.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02752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52669"/>
            <a:ext cx="8229600" cy="672075"/>
          </a:xfrm>
        </p:spPr>
        <p:txBody>
          <a:bodyPr/>
          <a:lstStyle/>
          <a:p>
            <a:r>
              <a:rPr lang="pl-PL" dirty="0" smtClean="0"/>
              <a:t>Podstawa programowa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3648405"/>
          </a:xfrm>
        </p:spPr>
        <p:txBody>
          <a:bodyPr/>
          <a:lstStyle/>
          <a:p>
            <a:r>
              <a:rPr lang="pl-PL" altLang="pl-PL" dirty="0"/>
              <a:t>DZIECKO, podmiot edukacji – osoba postrzegana holistycznie.</a:t>
            </a:r>
          </a:p>
          <a:p>
            <a:r>
              <a:rPr lang="pl-PL" altLang="pl-PL" dirty="0"/>
              <a:t>ROZWÓJ – integralny, we wszystkich sferach (obszarach).</a:t>
            </a:r>
          </a:p>
          <a:p>
            <a:r>
              <a:rPr lang="pl-PL" altLang="pl-PL" dirty="0"/>
              <a:t>SZKOŁA – naturalne środowisko uczenia się ucznia-osoby, obszar zintegrowany „z resztą świata”.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26375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52669"/>
            <a:ext cx="8229600" cy="816091"/>
          </a:xfrm>
        </p:spPr>
        <p:txBody>
          <a:bodyPr/>
          <a:lstStyle/>
          <a:p>
            <a:r>
              <a:rPr lang="pl-PL" dirty="0" smtClean="0"/>
              <a:t>Warto pamiętać !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3648405"/>
          </a:xfrm>
        </p:spPr>
        <p:txBody>
          <a:bodyPr/>
          <a:lstStyle/>
          <a:p>
            <a:r>
              <a:rPr lang="pl-PL" altLang="pl-PL" dirty="0"/>
              <a:t>Podstawa programowa spełnia określone funkcje:</a:t>
            </a:r>
            <a:br>
              <a:rPr lang="pl-PL" altLang="pl-PL" dirty="0"/>
            </a:br>
            <a:r>
              <a:rPr lang="pl-PL" altLang="pl-PL" dirty="0"/>
              <a:t>1) wyznacza szkole zadania – szkoła i nauczyciele je realizują</a:t>
            </a:r>
            <a:r>
              <a:rPr lang="pl-PL" altLang="pl-PL" dirty="0" smtClean="0"/>
              <a:t>;</a:t>
            </a:r>
            <a:r>
              <a:rPr lang="pl-PL" altLang="pl-PL" dirty="0"/>
              <a:t/>
            </a:r>
            <a:br>
              <a:rPr lang="pl-PL" altLang="pl-PL" dirty="0"/>
            </a:br>
            <a:r>
              <a:rPr lang="pl-PL" altLang="pl-PL" dirty="0"/>
              <a:t>2) wskazuje cele do osiągnięcia przez dziecko</a:t>
            </a:r>
            <a:br>
              <a:rPr lang="pl-PL" altLang="pl-PL" dirty="0"/>
            </a:br>
            <a:r>
              <a:rPr lang="pl-PL" altLang="pl-PL" dirty="0"/>
              <a:t> – uczeń je osiąga; </a:t>
            </a:r>
            <a:br>
              <a:rPr lang="pl-PL" altLang="pl-PL" dirty="0"/>
            </a:br>
            <a:r>
              <a:rPr lang="pl-PL" altLang="pl-PL" dirty="0"/>
              <a:t>3) wskazuje cele osiągane przez dziecko – nauczyciel lub autor programu czy podręcznika opracowuje sposoby osiągania celów przez dziecko.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35371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600067"/>
          </a:xfrm>
        </p:spPr>
        <p:txBody>
          <a:bodyPr/>
          <a:lstStyle/>
          <a:p>
            <a:r>
              <a:rPr lang="pl-PL" dirty="0" smtClean="0"/>
              <a:t>Założenia pedagogiczne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320481"/>
          </a:xfrm>
        </p:spPr>
        <p:txBody>
          <a:bodyPr/>
          <a:lstStyle/>
          <a:p>
            <a:r>
              <a:rPr lang="pl-PL" sz="2400" dirty="0"/>
              <a:t>Aspekt treściowy integracji obejmuje proces kształcenia języka dziecka </a:t>
            </a:r>
            <a:r>
              <a:rPr lang="pl-PL" sz="2400" dirty="0" smtClean="0"/>
              <a:t>w wymiarze </a:t>
            </a:r>
            <a:r>
              <a:rPr lang="pl-PL" sz="2400" dirty="0"/>
              <a:t>semiotycznym. Nauczyciel wzbogaca język ucznia, biorąc pod uwagę jego zainteresowania i fizjologiczny stopień zmęczenia, różnicując formy aktywności i w tych warunkach tworzy scalony obraz świata. </a:t>
            </a:r>
            <a:endParaRPr lang="pl-PL" sz="2400" dirty="0" smtClean="0"/>
          </a:p>
          <a:p>
            <a:r>
              <a:rPr lang="pl-PL" sz="2400" dirty="0" smtClean="0"/>
              <a:t>Aspekt </a:t>
            </a:r>
            <a:r>
              <a:rPr lang="pl-PL" sz="2400" dirty="0"/>
              <a:t>organizacyjny integracji dotyczy przemiennego stosowania różnorodnych wielokierunkowych form aktywności dzieci. Wielokierunkowość form aktywności zapewnia stopniowe i naturalne uczenie się kolejno czynności prostych, a później złożonych. </a:t>
            </a:r>
            <a:endParaRPr lang="pl-PL" sz="2400" dirty="0" smtClean="0"/>
          </a:p>
          <a:p>
            <a:r>
              <a:rPr lang="pl-PL" sz="2400" dirty="0" smtClean="0"/>
              <a:t>Proces </a:t>
            </a:r>
            <a:r>
              <a:rPr lang="pl-PL" sz="2400" dirty="0"/>
              <a:t>uczenia oparty jest na różnych formach aktywności uczniów (integracja czynnościowa). </a:t>
            </a:r>
            <a:endParaRPr lang="pl-PL" sz="2400" dirty="0" smtClean="0"/>
          </a:p>
          <a:p>
            <a:pPr marL="0" indent="0">
              <a:buNone/>
            </a:pPr>
            <a:endParaRPr lang="pl-PL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110998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16091"/>
          </a:xfrm>
        </p:spPr>
        <p:txBody>
          <a:bodyPr/>
          <a:lstStyle/>
          <a:p>
            <a:r>
              <a:rPr lang="pl-PL" dirty="0" smtClean="0"/>
              <a:t>Założenia  pedagogiczne  c.d.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3648405"/>
          </a:xfrm>
        </p:spPr>
        <p:txBody>
          <a:bodyPr/>
          <a:lstStyle/>
          <a:p>
            <a:pPr marL="0" indent="0">
              <a:buNone/>
            </a:pPr>
            <a:r>
              <a:rPr lang="pl-PL" sz="2400" dirty="0"/>
              <a:t>•    </a:t>
            </a:r>
            <a:r>
              <a:rPr lang="pl-PL" dirty="0"/>
              <a:t>Oddziałuje na wszystkie sfery osobowości uczniów (integracja psychiczna). </a:t>
            </a: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•    Zakłada integrowanie różnych strategii oraz metod uczenia się (integracja metodyczna). </a:t>
            </a: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• Wynikiem wielokierunkowej aktywności dzieci staje się wiedza charakterze zintegrowanym (integracja treściowa).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22530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r>
              <a:rPr lang="pl-PL" dirty="0" smtClean="0"/>
              <a:t>Środowiska edukacyjne sprzyjające uczeniu </a:t>
            </a:r>
            <a:r>
              <a:rPr lang="pl-PL" dirty="0" smtClean="0"/>
              <a:t>się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 smtClean="0"/>
              <a:t>relacje nauczyciel – uczeń; </a:t>
            </a:r>
          </a:p>
          <a:p>
            <a:pPr lvl="0"/>
            <a:r>
              <a:rPr lang="pl-PL" dirty="0" smtClean="0"/>
              <a:t>praca zespołowa; </a:t>
            </a:r>
          </a:p>
          <a:p>
            <a:pPr lvl="0"/>
            <a:r>
              <a:rPr lang="pl-PL" dirty="0" smtClean="0"/>
              <a:t>metody pracy nauczyciela; </a:t>
            </a:r>
          </a:p>
          <a:p>
            <a:pPr lvl="0"/>
            <a:r>
              <a:rPr lang="pl-PL" dirty="0" smtClean="0"/>
              <a:t>indywidualizacja nauczania; </a:t>
            </a:r>
          </a:p>
          <a:p>
            <a:pPr lvl="0"/>
            <a:r>
              <a:rPr lang="pl-PL" dirty="0" smtClean="0"/>
              <a:t>organizacja przestrzeni szkolnej.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452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83065"/>
            <a:ext cx="7608515" cy="510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3509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/>
          <a:lstStyle/>
          <a:p>
            <a:r>
              <a:rPr lang="pl-PL" dirty="0" smtClean="0"/>
              <a:t>Proces uczenia się drogą do kształtowania i rozwijania kompetencji kluczowych uczniów: 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3648405"/>
          </a:xfrm>
        </p:spPr>
        <p:txBody>
          <a:bodyPr/>
          <a:lstStyle/>
          <a:p>
            <a:pPr lvl="0"/>
            <a:r>
              <a:rPr lang="pl-PL" dirty="0" smtClean="0"/>
              <a:t>wiedza o przebiegu procesu uczenia się jako podstawa do budowania skutecznej diagnozy pracy szkoły; </a:t>
            </a:r>
          </a:p>
          <a:p>
            <a:pPr lvl="0"/>
            <a:r>
              <a:rPr lang="pl-PL" dirty="0" smtClean="0"/>
              <a:t>monitorowanie procesu uczenia się jako istotny element wdrażania zmian służących kształtowaniu kompetencji kluczowych uczniów.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73578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-171400"/>
            <a:ext cx="8229600" cy="1143000"/>
          </a:xfrm>
        </p:spPr>
        <p:txBody>
          <a:bodyPr/>
          <a:lstStyle/>
          <a:p>
            <a:r>
              <a:rPr lang="pl-PL" dirty="0" smtClean="0"/>
              <a:t>Struktura spotkania Moduł IV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3888433"/>
          </a:xfrm>
        </p:spPr>
        <p:txBody>
          <a:bodyPr/>
          <a:lstStyle/>
          <a:p>
            <a:r>
              <a:rPr lang="pl-PL" sz="2200" dirty="0" smtClean="0"/>
              <a:t>  </a:t>
            </a:r>
            <a:r>
              <a:rPr lang="pl-PL" dirty="0" smtClean="0"/>
              <a:t>Przebieg procesu uczenia </a:t>
            </a:r>
            <a:r>
              <a:rPr lang="pl-PL" dirty="0" smtClean="0"/>
              <a:t>się;</a:t>
            </a:r>
          </a:p>
          <a:p>
            <a:r>
              <a:rPr lang="pl-PL" dirty="0" smtClean="0"/>
              <a:t>  Czynniki </a:t>
            </a:r>
            <a:r>
              <a:rPr lang="pl-PL" dirty="0" smtClean="0"/>
              <a:t>wpływające na proces uczenia </a:t>
            </a:r>
            <a:r>
              <a:rPr lang="pl-PL" dirty="0" smtClean="0"/>
              <a:t>się;</a:t>
            </a:r>
          </a:p>
          <a:p>
            <a:r>
              <a:rPr lang="pl-PL" dirty="0" smtClean="0"/>
              <a:t>  Środowiska </a:t>
            </a:r>
            <a:r>
              <a:rPr lang="pl-PL" dirty="0" smtClean="0"/>
              <a:t>edukacyjne sprzyjające uczeniu </a:t>
            </a:r>
            <a:r>
              <a:rPr lang="pl-PL" dirty="0" smtClean="0"/>
              <a:t>się;</a:t>
            </a:r>
          </a:p>
          <a:p>
            <a:r>
              <a:rPr lang="pl-PL" dirty="0" smtClean="0"/>
              <a:t>  Proces </a:t>
            </a:r>
            <a:r>
              <a:rPr lang="pl-PL" dirty="0" smtClean="0"/>
              <a:t>uczenia się drogą do kształtowania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 smtClean="0"/>
              <a:t>rozwijania </a:t>
            </a:r>
            <a:r>
              <a:rPr lang="pl-PL" dirty="0" smtClean="0"/>
              <a:t>kompetencji kluczowych uczniów;</a:t>
            </a:r>
          </a:p>
          <a:p>
            <a:endParaRPr lang="pl-PL" sz="2200" dirty="0" smtClean="0"/>
          </a:p>
          <a:p>
            <a:pPr>
              <a:buNone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xmlns="" val="266452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672075"/>
          </a:xfrm>
        </p:spPr>
        <p:txBody>
          <a:bodyPr/>
          <a:lstStyle/>
          <a:p>
            <a:r>
              <a:rPr lang="pl-PL" b="0" dirty="0"/>
              <a:t/>
            </a:r>
            <a:br>
              <a:rPr lang="pl-PL" b="0" dirty="0"/>
            </a:br>
            <a:r>
              <a:rPr lang="pl-PL" dirty="0"/>
              <a:t>Kompetencje kluczowe a proces uczenia się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6978738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9178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52669"/>
            <a:ext cx="8229600" cy="672075"/>
          </a:xfrm>
        </p:spPr>
        <p:txBody>
          <a:bodyPr/>
          <a:lstStyle/>
          <a:p>
            <a:r>
              <a:rPr lang="pl-PL" dirty="0" smtClean="0"/>
              <a:t>Uczenie się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Uczenie się</a:t>
            </a:r>
            <a:r>
              <a:rPr lang="pl-PL" dirty="0"/>
              <a:t> – </a:t>
            </a:r>
            <a:r>
              <a:rPr lang="pl-PL" u="sng" dirty="0">
                <a:hlinkClick r:id="rId2"/>
              </a:rPr>
              <a:t>proces poznawczy</a:t>
            </a:r>
            <a:r>
              <a:rPr lang="pl-PL" dirty="0"/>
              <a:t> prowadzący do modyfikacji zachowania osobnika pod wpływem </a:t>
            </a:r>
            <a:r>
              <a:rPr lang="pl-PL" dirty="0">
                <a:hlinkClick r:id="rId3" tooltip="Doświadczenie"/>
              </a:rPr>
              <a:t>doświadczeń</a:t>
            </a:r>
            <a:r>
              <a:rPr lang="pl-PL" dirty="0"/>
              <a:t> co zwykle zwiększa przystosowanie osobnika do </a:t>
            </a:r>
            <a:r>
              <a:rPr lang="pl-PL" dirty="0" smtClean="0"/>
              <a:t>otoczenia.</a:t>
            </a:r>
          </a:p>
          <a:p>
            <a:pPr marL="0" indent="0">
              <a:buNone/>
            </a:pPr>
            <a:r>
              <a:rPr lang="pl-PL" dirty="0" smtClean="0"/>
              <a:t>                                                             </a:t>
            </a:r>
            <a:r>
              <a:rPr lang="pl-PL" sz="1200" dirty="0" smtClean="0"/>
              <a:t>( Wikipedia)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xmlns="" val="272858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pl-PL" dirty="0" smtClean="0"/>
              <a:t>Przebieg procesu uczenia się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3648405"/>
          </a:xfrm>
        </p:spPr>
        <p:txBody>
          <a:bodyPr/>
          <a:lstStyle/>
          <a:p>
            <a:pPr lvl="0"/>
            <a:r>
              <a:rPr lang="pl-PL" dirty="0" smtClean="0"/>
              <a:t> etapy procesu uczenia się: od nieświadomej niekompetencji do nieświadomej kompetencji; </a:t>
            </a:r>
          </a:p>
          <a:p>
            <a:pPr lvl="0">
              <a:buNone/>
            </a:pPr>
            <a:endParaRPr lang="pl-PL" dirty="0" smtClean="0"/>
          </a:p>
          <a:p>
            <a:pPr lvl="0"/>
            <a:r>
              <a:rPr lang="pl-PL" dirty="0" smtClean="0"/>
              <a:t>rozwój umiejętności prostych i złożonych (np. na podstawie taksonomii celów wg B. </a:t>
            </a:r>
            <a:r>
              <a:rPr lang="pl-PL" dirty="0" err="1" smtClean="0"/>
              <a:t>Blooma</a:t>
            </a:r>
            <a:r>
              <a:rPr lang="pl-PL" dirty="0" smtClean="0"/>
              <a:t>) jako warunek skutecznego nauczania. </a:t>
            </a:r>
          </a:p>
          <a:p>
            <a:pPr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89858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16091"/>
          </a:xfrm>
        </p:spPr>
        <p:txBody>
          <a:bodyPr/>
          <a:lstStyle/>
          <a:p>
            <a:r>
              <a:rPr lang="pl-PL" dirty="0"/>
              <a:t>Uczenie się jak wędrowanie po spirali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28800"/>
            <a:ext cx="4824472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7176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</p:spPr>
        <p:txBody>
          <a:bodyPr/>
          <a:lstStyle/>
          <a:p>
            <a:r>
              <a:rPr lang="pl-PL" dirty="0" smtClean="0"/>
              <a:t>Etapy uczenia się wg Noela Brucha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1268760"/>
          <a:ext cx="8229600" cy="4176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26210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/>
          <a:lstStyle/>
          <a:p>
            <a:r>
              <a:rPr lang="pl-PL" dirty="0" smtClean="0"/>
              <a:t>Taksonomia Benjamina </a:t>
            </a:r>
            <a:r>
              <a:rPr lang="pl-PL" dirty="0" err="1" smtClean="0"/>
              <a:t>Blooma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3648405"/>
          </a:xfrm>
        </p:spPr>
        <p:txBody>
          <a:bodyPr/>
          <a:lstStyle/>
          <a:p>
            <a:pPr marL="1588" indent="-1588">
              <a:buFontTx/>
              <a:buNone/>
            </a:pPr>
            <a:r>
              <a:rPr lang="pl-PL" dirty="0" smtClean="0"/>
              <a:t>Polega na wprowadzeniu klasyfikacji celów edukacyjnych, co umożliwia precyzyjny – jednoznaczny opis szkoły i edukacji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76863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667</Words>
  <Application>Microsoft Office PowerPoint</Application>
  <PresentationFormat>Pokaz na ekranie (4:3)</PresentationFormat>
  <Paragraphs>123</Paragraphs>
  <Slides>27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29" baseType="lpstr">
      <vt:lpstr>Motyw pakietu Office</vt:lpstr>
      <vt:lpstr>Równanie</vt:lpstr>
      <vt:lpstr>Moduł IV Proces uczenia się  a rozwój kompetencji kluczowych </vt:lpstr>
      <vt:lpstr>Cele operacyjne (Uczestnik szkolenia):</vt:lpstr>
      <vt:lpstr>Struktura spotkania Moduł IV</vt:lpstr>
      <vt:lpstr> Kompetencje kluczowe a proces uczenia się </vt:lpstr>
      <vt:lpstr>Uczenie się</vt:lpstr>
      <vt:lpstr>Przebieg procesu uczenia się</vt:lpstr>
      <vt:lpstr>Uczenie się jak wędrowanie po spirali </vt:lpstr>
      <vt:lpstr>Etapy uczenia się wg Noela Brucha</vt:lpstr>
      <vt:lpstr>Taksonomia Benjamina Blooma</vt:lpstr>
      <vt:lpstr>Sfery</vt:lpstr>
      <vt:lpstr>Slajd 11</vt:lpstr>
      <vt:lpstr>Poziomy taksonomiczne  </vt:lpstr>
      <vt:lpstr>Wiedza  </vt:lpstr>
      <vt:lpstr>Rozumienie</vt:lpstr>
      <vt:lpstr>Zastosowanie</vt:lpstr>
      <vt:lpstr>Analiza</vt:lpstr>
      <vt:lpstr>Synteza</vt:lpstr>
      <vt:lpstr>Ocena</vt:lpstr>
      <vt:lpstr> Konstruktywizm i konektywizm podstawą kształtowania kompetencji kluczowych </vt:lpstr>
      <vt:lpstr>Czynniki wpływające na proces uczenia się:</vt:lpstr>
      <vt:lpstr>Podstawa programowa</vt:lpstr>
      <vt:lpstr>Warto pamiętać !</vt:lpstr>
      <vt:lpstr>Założenia pedagogiczne</vt:lpstr>
      <vt:lpstr>Założenia  pedagogiczne  c.d.</vt:lpstr>
      <vt:lpstr>Środowiska edukacyjne sprzyjające uczeniu się </vt:lpstr>
      <vt:lpstr>Slajd 26</vt:lpstr>
      <vt:lpstr>Proces uczenia się drogą do kształtowania i rozwijania kompetencji kluczowych uczniów: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Romek</dc:creator>
  <cp:lastModifiedBy>MGasik</cp:lastModifiedBy>
  <cp:revision>37</cp:revision>
  <dcterms:created xsi:type="dcterms:W3CDTF">2018-05-05T08:26:16Z</dcterms:created>
  <dcterms:modified xsi:type="dcterms:W3CDTF">2019-03-15T10:15:21Z</dcterms:modified>
</cp:coreProperties>
</file>