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347" r:id="rId4"/>
    <p:sldId id="257" r:id="rId5"/>
    <p:sldId id="341" r:id="rId6"/>
    <p:sldId id="344" r:id="rId7"/>
    <p:sldId id="345" r:id="rId8"/>
    <p:sldId id="340" r:id="rId9"/>
    <p:sldId id="342" r:id="rId10"/>
    <p:sldId id="339" r:id="rId11"/>
    <p:sldId id="338" r:id="rId12"/>
    <p:sldId id="337" r:id="rId13"/>
    <p:sldId id="343" r:id="rId14"/>
    <p:sldId id="281" r:id="rId15"/>
    <p:sldId id="282" r:id="rId16"/>
    <p:sldId id="283" r:id="rId17"/>
    <p:sldId id="284" r:id="rId18"/>
    <p:sldId id="285" r:id="rId19"/>
    <p:sldId id="30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83F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4245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5445224"/>
            <a:ext cx="7772400" cy="1035549"/>
          </a:xfrm>
        </p:spPr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Moduł III </a:t>
            </a:r>
            <a:br>
              <a:rPr lang="pl-PL" dirty="0" smtClean="0"/>
            </a:br>
            <a:r>
              <a:rPr lang="pl-PL" dirty="0" smtClean="0"/>
              <a:t>Rozwój </a:t>
            </a:r>
            <a:r>
              <a:rPr lang="pl-PL" dirty="0"/>
              <a:t>kompetencji matematyczno- przyrodniczych uczniów </a:t>
            </a:r>
            <a:br>
              <a:rPr lang="pl-PL" dirty="0"/>
            </a:br>
            <a:r>
              <a:rPr lang="pl-PL" dirty="0"/>
              <a:t>– I etap edukacyjny</a:t>
            </a:r>
            <a:br>
              <a:rPr lang="pl-PL" dirty="0"/>
            </a:br>
            <a:r>
              <a:rPr lang="pl-PL" dirty="0"/>
              <a:t> 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CA86B44-802F-4169-BECD-6ABCD9631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Profil kompetencyjny ucznia na I etapie edukacyjnym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0D011F9-1C29-46AE-9B28-903179C8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Wiedza</a:t>
            </a:r>
          </a:p>
          <a:p>
            <a:r>
              <a:rPr lang="pl-PL" dirty="0"/>
              <a:t>Umiejętności</a:t>
            </a:r>
          </a:p>
          <a:p>
            <a:r>
              <a:rPr lang="pl-PL" dirty="0"/>
              <a:t>Postawy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5450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0E75025-9A1B-4D97-B4AB-136D7B3A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Profil kompetencyjny nauczyciela na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etapie edukacyjnym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10FBAF-830F-4144-868F-413FB50E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Wiedza</a:t>
            </a:r>
          </a:p>
          <a:p>
            <a:r>
              <a:rPr lang="pl-PL" dirty="0"/>
              <a:t>Umiejętności</a:t>
            </a:r>
          </a:p>
          <a:p>
            <a:r>
              <a:rPr lang="pl-PL" dirty="0"/>
              <a:t>Postawy</a:t>
            </a:r>
          </a:p>
        </p:txBody>
      </p:sp>
    </p:spTree>
    <p:extLst>
      <p:ext uri="{BB962C8B-B14F-4D97-AF65-F5344CB8AC3E}">
        <p14:creationId xmlns="" xmlns:p14="http://schemas.microsoft.com/office/powerpoint/2010/main" val="77768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B62A58C-8F47-48A0-9D85-C96C6DD4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69775"/>
            <a:ext cx="8229600" cy="926977"/>
          </a:xfrm>
        </p:spPr>
        <p:txBody>
          <a:bodyPr/>
          <a:lstStyle/>
          <a:p>
            <a:r>
              <a:rPr lang="pl-PL" dirty="0"/>
              <a:t>Wyniki badań z raportów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7F9A154-4F01-4F0D-A1EA-8A598D84C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0"/>
            <a:ext cx="8229600" cy="864096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ogólnopolskie badanie umiejętności trzecioklasistów OBUT, </a:t>
            </a:r>
          </a:p>
          <a:p>
            <a:r>
              <a:rPr lang="pl-PL" dirty="0"/>
              <a:t>diagnozy umiejętności uczniów z Instytutu Badań Edukacyjnych, </a:t>
            </a:r>
          </a:p>
          <a:p>
            <a:r>
              <a:rPr lang="pl-PL" dirty="0"/>
              <a:t>Raport </a:t>
            </a:r>
            <a:r>
              <a:rPr lang="pl-PL" dirty="0" err="1"/>
              <a:t>Euridyce</a:t>
            </a:r>
            <a:r>
              <a:rPr lang="pl-PL" dirty="0"/>
              <a:t>, </a:t>
            </a:r>
          </a:p>
          <a:p>
            <a:r>
              <a:rPr lang="pl-PL" dirty="0"/>
              <a:t>testy kompetencji – raporty z wydawnictw.</a:t>
            </a:r>
          </a:p>
        </p:txBody>
      </p:sp>
    </p:spTree>
    <p:extLst>
      <p:ext uri="{BB962C8B-B14F-4D97-AF65-F5344CB8AC3E}">
        <p14:creationId xmlns="" xmlns:p14="http://schemas.microsoft.com/office/powerpoint/2010/main" val="213287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F2D36F1-FB37-4CC9-94CF-9425B8B51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225320"/>
            <a:ext cx="8229600" cy="1143000"/>
          </a:xfrm>
        </p:spPr>
        <p:txBody>
          <a:bodyPr/>
          <a:lstStyle/>
          <a:p>
            <a:r>
              <a:rPr lang="pl-PL" dirty="0"/>
              <a:t>Wspieranie uczniów w kształtowaniu kompetencji </a:t>
            </a:r>
            <a:r>
              <a:rPr lang="pl-PL" dirty="0" smtClean="0"/>
              <a:t>matematyczno-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przyrodniczych </a:t>
            </a:r>
            <a:r>
              <a:rPr lang="pl-PL" dirty="0"/>
              <a:t>na I etapie edukacyjnym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2F14588-C38F-4854-A23E-97B710DCC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aktywności bezpośrednie </a:t>
            </a:r>
            <a:r>
              <a:rPr lang="pl-PL" sz="2400" dirty="0"/>
              <a:t>(obserwacje, eksperymenty, proste prace badawcze</a:t>
            </a:r>
            <a:r>
              <a:rPr lang="pl-PL" sz="2400" dirty="0" smtClean="0"/>
              <a:t>); </a:t>
            </a:r>
            <a:endParaRPr lang="pl-PL" sz="2400" dirty="0"/>
          </a:p>
          <a:p>
            <a:r>
              <a:rPr lang="pl-PL" sz="2400" dirty="0"/>
              <a:t>rozwój </a:t>
            </a:r>
            <a:r>
              <a:rPr lang="pl-PL" sz="2400" b="1" dirty="0"/>
              <a:t>sprawności matematyczno-przyrodniczych </a:t>
            </a:r>
            <a:r>
              <a:rPr lang="pl-PL" sz="2400" dirty="0"/>
              <a:t>uczniów – potrzebnych w sytuacjach </a:t>
            </a:r>
            <a:r>
              <a:rPr lang="pl-PL" sz="2400" dirty="0" smtClean="0"/>
              <a:t>życiowych </a:t>
            </a:r>
            <a:r>
              <a:rPr lang="pl-PL" sz="2400" dirty="0"/>
              <a:t>i </a:t>
            </a:r>
            <a:r>
              <a:rPr lang="pl-PL" sz="2400" dirty="0" smtClean="0"/>
              <a:t>szkolnych;</a:t>
            </a:r>
            <a:endParaRPr lang="pl-PL" sz="2400" dirty="0"/>
          </a:p>
          <a:p>
            <a:r>
              <a:rPr lang="pl-PL" sz="2400" dirty="0"/>
              <a:t>Kształtowanie umiejętności matematyczno-przyrodniczych ma charakter </a:t>
            </a:r>
            <a:r>
              <a:rPr lang="pl-PL" sz="2400" b="1" dirty="0" smtClean="0"/>
              <a:t>zintegrowany;</a:t>
            </a:r>
            <a:endParaRPr lang="pl-PL" sz="2400" b="1" dirty="0"/>
          </a:p>
          <a:p>
            <a:r>
              <a:rPr lang="pl-PL" sz="2400" dirty="0"/>
              <a:t>Kompetencje rozwijane są w dużym stopniu przez </a:t>
            </a:r>
            <a:r>
              <a:rPr lang="pl-PL" sz="2400" b="1" dirty="0"/>
              <a:t>zabawy, gry dydaktyczne i sytuacje zadaniowe </a:t>
            </a:r>
            <a:r>
              <a:rPr lang="pl-PL" sz="2400" dirty="0"/>
              <a:t>umożliwiające empiryczne poszukiwanie </a:t>
            </a:r>
            <a:r>
              <a:rPr lang="pl-PL" sz="2400" dirty="0" smtClean="0"/>
              <a:t>danych.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3821112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4212" y="1159091"/>
            <a:ext cx="7417434" cy="1008380"/>
          </a:xfrm>
          <a:custGeom>
            <a:avLst/>
            <a:gdLst/>
            <a:ahLst/>
            <a:cxnLst/>
            <a:rect l="l" t="t" r="r" b="b"/>
            <a:pathLst>
              <a:path w="7417434" h="1008380">
                <a:moveTo>
                  <a:pt x="7248842" y="0"/>
                </a:moveTo>
                <a:lnTo>
                  <a:pt x="168008" y="0"/>
                </a:lnTo>
                <a:lnTo>
                  <a:pt x="123345" y="5998"/>
                </a:lnTo>
                <a:lnTo>
                  <a:pt x="83212" y="22930"/>
                </a:lnTo>
                <a:lnTo>
                  <a:pt x="49209" y="49196"/>
                </a:lnTo>
                <a:lnTo>
                  <a:pt x="22938" y="83199"/>
                </a:lnTo>
                <a:lnTo>
                  <a:pt x="6001" y="123339"/>
                </a:lnTo>
                <a:lnTo>
                  <a:pt x="0" y="168021"/>
                </a:lnTo>
                <a:lnTo>
                  <a:pt x="0" y="840104"/>
                </a:lnTo>
                <a:lnTo>
                  <a:pt x="6001" y="884741"/>
                </a:lnTo>
                <a:lnTo>
                  <a:pt x="22938" y="924870"/>
                </a:lnTo>
                <a:lnTo>
                  <a:pt x="49209" y="958881"/>
                </a:lnTo>
                <a:lnTo>
                  <a:pt x="83212" y="985167"/>
                </a:lnTo>
                <a:lnTo>
                  <a:pt x="123345" y="1002118"/>
                </a:lnTo>
                <a:lnTo>
                  <a:pt x="168008" y="1008126"/>
                </a:lnTo>
                <a:lnTo>
                  <a:pt x="7248842" y="1008126"/>
                </a:lnTo>
                <a:lnTo>
                  <a:pt x="7293470" y="1002118"/>
                </a:lnTo>
                <a:lnTo>
                  <a:pt x="7333575" y="985167"/>
                </a:lnTo>
                <a:lnTo>
                  <a:pt x="7367555" y="958881"/>
                </a:lnTo>
                <a:lnTo>
                  <a:pt x="7393810" y="924870"/>
                </a:lnTo>
                <a:lnTo>
                  <a:pt x="7410738" y="884741"/>
                </a:lnTo>
                <a:lnTo>
                  <a:pt x="7416736" y="840104"/>
                </a:lnTo>
                <a:lnTo>
                  <a:pt x="7416736" y="168021"/>
                </a:lnTo>
                <a:lnTo>
                  <a:pt x="7410782" y="123339"/>
                </a:lnTo>
                <a:lnTo>
                  <a:pt x="7393867" y="83199"/>
                </a:lnTo>
                <a:lnTo>
                  <a:pt x="7367603" y="49196"/>
                </a:lnTo>
                <a:lnTo>
                  <a:pt x="7333603" y="22930"/>
                </a:lnTo>
                <a:lnTo>
                  <a:pt x="7293478" y="5998"/>
                </a:lnTo>
                <a:lnTo>
                  <a:pt x="724884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4212" y="1196975"/>
            <a:ext cx="7417434" cy="1008380"/>
          </a:xfrm>
          <a:custGeom>
            <a:avLst/>
            <a:gdLst/>
            <a:ahLst/>
            <a:cxnLst/>
            <a:rect l="l" t="t" r="r" b="b"/>
            <a:pathLst>
              <a:path w="7417434" h="1008380">
                <a:moveTo>
                  <a:pt x="0" y="168021"/>
                </a:moveTo>
                <a:lnTo>
                  <a:pt x="6001" y="123339"/>
                </a:lnTo>
                <a:lnTo>
                  <a:pt x="22938" y="83199"/>
                </a:lnTo>
                <a:lnTo>
                  <a:pt x="49209" y="49196"/>
                </a:lnTo>
                <a:lnTo>
                  <a:pt x="83212" y="22930"/>
                </a:lnTo>
                <a:lnTo>
                  <a:pt x="123345" y="5998"/>
                </a:lnTo>
                <a:lnTo>
                  <a:pt x="168008" y="0"/>
                </a:lnTo>
                <a:lnTo>
                  <a:pt x="7248842" y="0"/>
                </a:lnTo>
                <a:lnTo>
                  <a:pt x="7293478" y="5998"/>
                </a:lnTo>
                <a:lnTo>
                  <a:pt x="7333603" y="22930"/>
                </a:lnTo>
                <a:lnTo>
                  <a:pt x="7367603" y="49196"/>
                </a:lnTo>
                <a:lnTo>
                  <a:pt x="7393867" y="83199"/>
                </a:lnTo>
                <a:lnTo>
                  <a:pt x="7410782" y="123339"/>
                </a:lnTo>
                <a:lnTo>
                  <a:pt x="7416736" y="168021"/>
                </a:lnTo>
                <a:lnTo>
                  <a:pt x="7416863" y="840104"/>
                </a:lnTo>
                <a:lnTo>
                  <a:pt x="7410738" y="884741"/>
                </a:lnTo>
                <a:lnTo>
                  <a:pt x="7393810" y="924870"/>
                </a:lnTo>
                <a:lnTo>
                  <a:pt x="7367555" y="958881"/>
                </a:lnTo>
                <a:lnTo>
                  <a:pt x="7333575" y="985167"/>
                </a:lnTo>
                <a:lnTo>
                  <a:pt x="7293470" y="1002118"/>
                </a:lnTo>
                <a:lnTo>
                  <a:pt x="7248842" y="1008126"/>
                </a:lnTo>
                <a:lnTo>
                  <a:pt x="168008" y="1008126"/>
                </a:lnTo>
                <a:lnTo>
                  <a:pt x="123345" y="1002118"/>
                </a:lnTo>
                <a:lnTo>
                  <a:pt x="83212" y="985167"/>
                </a:lnTo>
                <a:lnTo>
                  <a:pt x="49209" y="958881"/>
                </a:lnTo>
                <a:lnTo>
                  <a:pt x="22938" y="924870"/>
                </a:lnTo>
                <a:lnTo>
                  <a:pt x="6001" y="884741"/>
                </a:lnTo>
                <a:lnTo>
                  <a:pt x="0" y="840104"/>
                </a:lnTo>
                <a:lnTo>
                  <a:pt x="0" y="168021"/>
                </a:lnTo>
                <a:close/>
              </a:path>
            </a:pathLst>
          </a:custGeom>
          <a:ln w="25399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01416" y="1223899"/>
            <a:ext cx="352297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Ustalenie GŁÓWNEGO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CELU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750" y="1159091"/>
            <a:ext cx="2447925" cy="1008380"/>
          </a:xfrm>
          <a:custGeom>
            <a:avLst/>
            <a:gdLst/>
            <a:ahLst/>
            <a:cxnLst/>
            <a:rect l="l" t="t" r="r" b="b"/>
            <a:pathLst>
              <a:path w="2447925" h="1008380">
                <a:moveTo>
                  <a:pt x="2279904" y="0"/>
                </a:moveTo>
                <a:lnTo>
                  <a:pt x="168008" y="0"/>
                </a:lnTo>
                <a:lnTo>
                  <a:pt x="123345" y="5998"/>
                </a:lnTo>
                <a:lnTo>
                  <a:pt x="83212" y="22930"/>
                </a:lnTo>
                <a:lnTo>
                  <a:pt x="49209" y="49196"/>
                </a:lnTo>
                <a:lnTo>
                  <a:pt x="22938" y="83199"/>
                </a:lnTo>
                <a:lnTo>
                  <a:pt x="6001" y="123339"/>
                </a:lnTo>
                <a:lnTo>
                  <a:pt x="0" y="168021"/>
                </a:lnTo>
                <a:lnTo>
                  <a:pt x="0" y="840104"/>
                </a:lnTo>
                <a:lnTo>
                  <a:pt x="6001" y="884741"/>
                </a:lnTo>
                <a:lnTo>
                  <a:pt x="22938" y="924870"/>
                </a:lnTo>
                <a:lnTo>
                  <a:pt x="49209" y="958881"/>
                </a:lnTo>
                <a:lnTo>
                  <a:pt x="83212" y="985167"/>
                </a:lnTo>
                <a:lnTo>
                  <a:pt x="123345" y="1002118"/>
                </a:lnTo>
                <a:lnTo>
                  <a:pt x="168008" y="1008126"/>
                </a:lnTo>
                <a:lnTo>
                  <a:pt x="2279904" y="1008126"/>
                </a:lnTo>
                <a:lnTo>
                  <a:pt x="2324585" y="1002118"/>
                </a:lnTo>
                <a:lnTo>
                  <a:pt x="2364725" y="985167"/>
                </a:lnTo>
                <a:lnTo>
                  <a:pt x="2398728" y="958881"/>
                </a:lnTo>
                <a:lnTo>
                  <a:pt x="2424994" y="924870"/>
                </a:lnTo>
                <a:lnTo>
                  <a:pt x="2441926" y="884741"/>
                </a:lnTo>
                <a:lnTo>
                  <a:pt x="2447925" y="840104"/>
                </a:lnTo>
                <a:lnTo>
                  <a:pt x="2447925" y="168021"/>
                </a:lnTo>
                <a:lnTo>
                  <a:pt x="2441926" y="123339"/>
                </a:lnTo>
                <a:lnTo>
                  <a:pt x="2424994" y="83199"/>
                </a:lnTo>
                <a:lnTo>
                  <a:pt x="2398728" y="49196"/>
                </a:lnTo>
                <a:lnTo>
                  <a:pt x="2364725" y="22930"/>
                </a:lnTo>
                <a:lnTo>
                  <a:pt x="2324585" y="5998"/>
                </a:lnTo>
                <a:lnTo>
                  <a:pt x="2279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9750" y="1196975"/>
            <a:ext cx="2447925" cy="1008380"/>
          </a:xfrm>
          <a:custGeom>
            <a:avLst/>
            <a:gdLst/>
            <a:ahLst/>
            <a:cxnLst/>
            <a:rect l="l" t="t" r="r" b="b"/>
            <a:pathLst>
              <a:path w="2447925" h="1008380">
                <a:moveTo>
                  <a:pt x="0" y="168021"/>
                </a:moveTo>
                <a:lnTo>
                  <a:pt x="6001" y="123339"/>
                </a:lnTo>
                <a:lnTo>
                  <a:pt x="22938" y="83199"/>
                </a:lnTo>
                <a:lnTo>
                  <a:pt x="49209" y="49196"/>
                </a:lnTo>
                <a:lnTo>
                  <a:pt x="83212" y="22930"/>
                </a:lnTo>
                <a:lnTo>
                  <a:pt x="123345" y="5998"/>
                </a:lnTo>
                <a:lnTo>
                  <a:pt x="168008" y="0"/>
                </a:lnTo>
                <a:lnTo>
                  <a:pt x="2279904" y="0"/>
                </a:lnTo>
                <a:lnTo>
                  <a:pt x="2324585" y="5998"/>
                </a:lnTo>
                <a:lnTo>
                  <a:pt x="2364725" y="22930"/>
                </a:lnTo>
                <a:lnTo>
                  <a:pt x="2398728" y="49196"/>
                </a:lnTo>
                <a:lnTo>
                  <a:pt x="2424994" y="83199"/>
                </a:lnTo>
                <a:lnTo>
                  <a:pt x="2441926" y="123339"/>
                </a:lnTo>
                <a:lnTo>
                  <a:pt x="2447925" y="168021"/>
                </a:lnTo>
                <a:lnTo>
                  <a:pt x="2447925" y="840104"/>
                </a:lnTo>
                <a:lnTo>
                  <a:pt x="2441926" y="884741"/>
                </a:lnTo>
                <a:lnTo>
                  <a:pt x="2424994" y="924870"/>
                </a:lnTo>
                <a:lnTo>
                  <a:pt x="2398728" y="958881"/>
                </a:lnTo>
                <a:lnTo>
                  <a:pt x="2364725" y="985167"/>
                </a:lnTo>
                <a:lnTo>
                  <a:pt x="2324585" y="1002118"/>
                </a:lnTo>
                <a:lnTo>
                  <a:pt x="2279904" y="1008126"/>
                </a:lnTo>
                <a:lnTo>
                  <a:pt x="168008" y="1008126"/>
                </a:lnTo>
                <a:lnTo>
                  <a:pt x="123345" y="1002118"/>
                </a:lnTo>
                <a:lnTo>
                  <a:pt x="83212" y="985167"/>
                </a:lnTo>
                <a:lnTo>
                  <a:pt x="49209" y="958881"/>
                </a:lnTo>
                <a:lnTo>
                  <a:pt x="22938" y="924870"/>
                </a:lnTo>
                <a:lnTo>
                  <a:pt x="6001" y="884741"/>
                </a:lnTo>
                <a:lnTo>
                  <a:pt x="0" y="840104"/>
                </a:lnTo>
                <a:lnTo>
                  <a:pt x="0" y="168021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4432" y="1338415"/>
            <a:ext cx="67754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CEL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(goal)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5650" y="2238591"/>
            <a:ext cx="7416800" cy="1008380"/>
          </a:xfrm>
          <a:custGeom>
            <a:avLst/>
            <a:gdLst/>
            <a:ahLst/>
            <a:cxnLst/>
            <a:rect l="l" t="t" r="r" b="b"/>
            <a:pathLst>
              <a:path w="7416800" h="1008379">
                <a:moveTo>
                  <a:pt x="7248779" y="0"/>
                </a:moveTo>
                <a:lnTo>
                  <a:pt x="168008" y="0"/>
                </a:lnTo>
                <a:lnTo>
                  <a:pt x="123345" y="5998"/>
                </a:lnTo>
                <a:lnTo>
                  <a:pt x="83212" y="22930"/>
                </a:lnTo>
                <a:lnTo>
                  <a:pt x="49209" y="49196"/>
                </a:lnTo>
                <a:lnTo>
                  <a:pt x="22938" y="83199"/>
                </a:lnTo>
                <a:lnTo>
                  <a:pt x="6001" y="123339"/>
                </a:lnTo>
                <a:lnTo>
                  <a:pt x="0" y="168021"/>
                </a:lnTo>
                <a:lnTo>
                  <a:pt x="0" y="840104"/>
                </a:lnTo>
                <a:lnTo>
                  <a:pt x="6001" y="884741"/>
                </a:lnTo>
                <a:lnTo>
                  <a:pt x="22938" y="924870"/>
                </a:lnTo>
                <a:lnTo>
                  <a:pt x="49209" y="958881"/>
                </a:lnTo>
                <a:lnTo>
                  <a:pt x="83212" y="985167"/>
                </a:lnTo>
                <a:lnTo>
                  <a:pt x="123345" y="1002118"/>
                </a:lnTo>
                <a:lnTo>
                  <a:pt x="168008" y="1008126"/>
                </a:lnTo>
                <a:lnTo>
                  <a:pt x="7248779" y="1008126"/>
                </a:lnTo>
                <a:lnTo>
                  <a:pt x="7293460" y="1002118"/>
                </a:lnTo>
                <a:lnTo>
                  <a:pt x="7333600" y="985167"/>
                </a:lnTo>
                <a:lnTo>
                  <a:pt x="7367603" y="958881"/>
                </a:lnTo>
                <a:lnTo>
                  <a:pt x="7393869" y="924870"/>
                </a:lnTo>
                <a:lnTo>
                  <a:pt x="7410801" y="884741"/>
                </a:lnTo>
                <a:lnTo>
                  <a:pt x="7416800" y="840104"/>
                </a:lnTo>
                <a:lnTo>
                  <a:pt x="7416800" y="168021"/>
                </a:lnTo>
                <a:lnTo>
                  <a:pt x="7410801" y="123339"/>
                </a:lnTo>
                <a:lnTo>
                  <a:pt x="7393869" y="83199"/>
                </a:lnTo>
                <a:lnTo>
                  <a:pt x="7367603" y="49196"/>
                </a:lnTo>
                <a:lnTo>
                  <a:pt x="7333600" y="22930"/>
                </a:lnTo>
                <a:lnTo>
                  <a:pt x="7293460" y="5998"/>
                </a:lnTo>
                <a:lnTo>
                  <a:pt x="7248779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5650" y="2276475"/>
            <a:ext cx="7416800" cy="1008380"/>
          </a:xfrm>
          <a:custGeom>
            <a:avLst/>
            <a:gdLst/>
            <a:ahLst/>
            <a:cxnLst/>
            <a:rect l="l" t="t" r="r" b="b"/>
            <a:pathLst>
              <a:path w="7416800" h="1008379">
                <a:moveTo>
                  <a:pt x="0" y="168021"/>
                </a:moveTo>
                <a:lnTo>
                  <a:pt x="6001" y="123339"/>
                </a:lnTo>
                <a:lnTo>
                  <a:pt x="22938" y="83199"/>
                </a:lnTo>
                <a:lnTo>
                  <a:pt x="49209" y="49196"/>
                </a:lnTo>
                <a:lnTo>
                  <a:pt x="83212" y="22930"/>
                </a:lnTo>
                <a:lnTo>
                  <a:pt x="123345" y="5998"/>
                </a:lnTo>
                <a:lnTo>
                  <a:pt x="168008" y="0"/>
                </a:lnTo>
                <a:lnTo>
                  <a:pt x="7248779" y="0"/>
                </a:lnTo>
                <a:lnTo>
                  <a:pt x="7293460" y="5998"/>
                </a:lnTo>
                <a:lnTo>
                  <a:pt x="7333600" y="22930"/>
                </a:lnTo>
                <a:lnTo>
                  <a:pt x="7367603" y="49196"/>
                </a:lnTo>
                <a:lnTo>
                  <a:pt x="7393869" y="83199"/>
                </a:lnTo>
                <a:lnTo>
                  <a:pt x="7410801" y="123339"/>
                </a:lnTo>
                <a:lnTo>
                  <a:pt x="7416800" y="168021"/>
                </a:lnTo>
                <a:lnTo>
                  <a:pt x="7416800" y="840104"/>
                </a:lnTo>
                <a:lnTo>
                  <a:pt x="7410801" y="884741"/>
                </a:lnTo>
                <a:lnTo>
                  <a:pt x="7393869" y="924870"/>
                </a:lnTo>
                <a:lnTo>
                  <a:pt x="7367603" y="958881"/>
                </a:lnTo>
                <a:lnTo>
                  <a:pt x="7333600" y="985167"/>
                </a:lnTo>
                <a:lnTo>
                  <a:pt x="7293460" y="1002118"/>
                </a:lnTo>
                <a:lnTo>
                  <a:pt x="7248779" y="1008126"/>
                </a:lnTo>
                <a:lnTo>
                  <a:pt x="168008" y="1008126"/>
                </a:lnTo>
                <a:lnTo>
                  <a:pt x="123345" y="1002118"/>
                </a:lnTo>
                <a:lnTo>
                  <a:pt x="83212" y="985167"/>
                </a:lnTo>
                <a:lnTo>
                  <a:pt x="49209" y="958881"/>
                </a:lnTo>
                <a:lnTo>
                  <a:pt x="22938" y="924870"/>
                </a:lnTo>
                <a:lnTo>
                  <a:pt x="6001" y="884741"/>
                </a:lnTo>
                <a:lnTo>
                  <a:pt x="0" y="840104"/>
                </a:lnTo>
                <a:lnTo>
                  <a:pt x="0" y="168021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1187" y="3357626"/>
            <a:ext cx="7561580" cy="935355"/>
          </a:xfrm>
          <a:custGeom>
            <a:avLst/>
            <a:gdLst/>
            <a:ahLst/>
            <a:cxnLst/>
            <a:rect l="l" t="t" r="r" b="b"/>
            <a:pathLst>
              <a:path w="7561580" h="935354">
                <a:moveTo>
                  <a:pt x="7405433" y="0"/>
                </a:moveTo>
                <a:lnTo>
                  <a:pt x="155841" y="0"/>
                </a:lnTo>
                <a:lnTo>
                  <a:pt x="106584" y="7940"/>
                </a:lnTo>
                <a:lnTo>
                  <a:pt x="63804" y="30053"/>
                </a:lnTo>
                <a:lnTo>
                  <a:pt x="30068" y="63779"/>
                </a:lnTo>
                <a:lnTo>
                  <a:pt x="7945" y="106558"/>
                </a:lnTo>
                <a:lnTo>
                  <a:pt x="0" y="155828"/>
                </a:lnTo>
                <a:lnTo>
                  <a:pt x="0" y="779144"/>
                </a:lnTo>
                <a:lnTo>
                  <a:pt x="7945" y="828415"/>
                </a:lnTo>
                <a:lnTo>
                  <a:pt x="30068" y="871194"/>
                </a:lnTo>
                <a:lnTo>
                  <a:pt x="63804" y="904920"/>
                </a:lnTo>
                <a:lnTo>
                  <a:pt x="106584" y="927033"/>
                </a:lnTo>
                <a:lnTo>
                  <a:pt x="155841" y="934974"/>
                </a:lnTo>
                <a:lnTo>
                  <a:pt x="7405433" y="934974"/>
                </a:lnTo>
                <a:lnTo>
                  <a:pt x="7454704" y="927033"/>
                </a:lnTo>
                <a:lnTo>
                  <a:pt x="7497483" y="904920"/>
                </a:lnTo>
                <a:lnTo>
                  <a:pt x="7531209" y="871194"/>
                </a:lnTo>
                <a:lnTo>
                  <a:pt x="7553322" y="828415"/>
                </a:lnTo>
                <a:lnTo>
                  <a:pt x="7561262" y="779144"/>
                </a:lnTo>
                <a:lnTo>
                  <a:pt x="7561262" y="155828"/>
                </a:lnTo>
                <a:lnTo>
                  <a:pt x="7553322" y="106558"/>
                </a:lnTo>
                <a:lnTo>
                  <a:pt x="7531209" y="63779"/>
                </a:lnTo>
                <a:lnTo>
                  <a:pt x="7497483" y="30053"/>
                </a:lnTo>
                <a:lnTo>
                  <a:pt x="7454704" y="7940"/>
                </a:lnTo>
                <a:lnTo>
                  <a:pt x="7405433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1187" y="3319742"/>
            <a:ext cx="7561580" cy="935355"/>
          </a:xfrm>
          <a:custGeom>
            <a:avLst/>
            <a:gdLst/>
            <a:ahLst/>
            <a:cxnLst/>
            <a:rect l="l" t="t" r="r" b="b"/>
            <a:pathLst>
              <a:path w="7561580" h="935354">
                <a:moveTo>
                  <a:pt x="0" y="155828"/>
                </a:moveTo>
                <a:lnTo>
                  <a:pt x="7945" y="106558"/>
                </a:lnTo>
                <a:lnTo>
                  <a:pt x="30068" y="63779"/>
                </a:lnTo>
                <a:lnTo>
                  <a:pt x="63804" y="30053"/>
                </a:lnTo>
                <a:lnTo>
                  <a:pt x="106584" y="7940"/>
                </a:lnTo>
                <a:lnTo>
                  <a:pt x="155841" y="0"/>
                </a:lnTo>
                <a:lnTo>
                  <a:pt x="7405433" y="0"/>
                </a:lnTo>
                <a:lnTo>
                  <a:pt x="7454704" y="7940"/>
                </a:lnTo>
                <a:lnTo>
                  <a:pt x="7497483" y="30053"/>
                </a:lnTo>
                <a:lnTo>
                  <a:pt x="7531209" y="63779"/>
                </a:lnTo>
                <a:lnTo>
                  <a:pt x="7553322" y="106558"/>
                </a:lnTo>
                <a:lnTo>
                  <a:pt x="7561262" y="155828"/>
                </a:lnTo>
                <a:lnTo>
                  <a:pt x="7561262" y="779144"/>
                </a:lnTo>
                <a:lnTo>
                  <a:pt x="7553322" y="828415"/>
                </a:lnTo>
                <a:lnTo>
                  <a:pt x="7531209" y="871194"/>
                </a:lnTo>
                <a:lnTo>
                  <a:pt x="7497483" y="904920"/>
                </a:lnTo>
                <a:lnTo>
                  <a:pt x="7454704" y="927033"/>
                </a:lnTo>
                <a:lnTo>
                  <a:pt x="7405433" y="934974"/>
                </a:lnTo>
                <a:lnTo>
                  <a:pt x="155841" y="934974"/>
                </a:lnTo>
                <a:lnTo>
                  <a:pt x="106584" y="927033"/>
                </a:lnTo>
                <a:lnTo>
                  <a:pt x="63804" y="904920"/>
                </a:lnTo>
                <a:lnTo>
                  <a:pt x="30068" y="871194"/>
                </a:lnTo>
                <a:lnTo>
                  <a:pt x="7945" y="828415"/>
                </a:lnTo>
                <a:lnTo>
                  <a:pt x="0" y="779144"/>
                </a:lnTo>
                <a:lnTo>
                  <a:pt x="0" y="155828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5650" y="4327741"/>
            <a:ext cx="7416800" cy="1511300"/>
          </a:xfrm>
          <a:custGeom>
            <a:avLst/>
            <a:gdLst/>
            <a:ahLst/>
            <a:cxnLst/>
            <a:rect l="l" t="t" r="r" b="b"/>
            <a:pathLst>
              <a:path w="7416800" h="1511300">
                <a:moveTo>
                  <a:pt x="7164958" y="0"/>
                </a:moveTo>
                <a:lnTo>
                  <a:pt x="251891" y="0"/>
                </a:lnTo>
                <a:lnTo>
                  <a:pt x="206613" y="4058"/>
                </a:lnTo>
                <a:lnTo>
                  <a:pt x="163998" y="15758"/>
                </a:lnTo>
                <a:lnTo>
                  <a:pt x="124757" y="34388"/>
                </a:lnTo>
                <a:lnTo>
                  <a:pt x="89601" y="59237"/>
                </a:lnTo>
                <a:lnTo>
                  <a:pt x="59241" y="89592"/>
                </a:lnTo>
                <a:lnTo>
                  <a:pt x="34390" y="124742"/>
                </a:lnTo>
                <a:lnTo>
                  <a:pt x="15759" y="163974"/>
                </a:lnTo>
                <a:lnTo>
                  <a:pt x="4058" y="206578"/>
                </a:lnTo>
                <a:lnTo>
                  <a:pt x="0" y="251841"/>
                </a:lnTo>
                <a:lnTo>
                  <a:pt x="0" y="1259408"/>
                </a:lnTo>
                <a:lnTo>
                  <a:pt x="4058" y="1304686"/>
                </a:lnTo>
                <a:lnTo>
                  <a:pt x="15759" y="1347301"/>
                </a:lnTo>
                <a:lnTo>
                  <a:pt x="34390" y="1386542"/>
                </a:lnTo>
                <a:lnTo>
                  <a:pt x="59241" y="1421698"/>
                </a:lnTo>
                <a:lnTo>
                  <a:pt x="89601" y="1452058"/>
                </a:lnTo>
                <a:lnTo>
                  <a:pt x="124757" y="1476909"/>
                </a:lnTo>
                <a:lnTo>
                  <a:pt x="163998" y="1495540"/>
                </a:lnTo>
                <a:lnTo>
                  <a:pt x="206613" y="1507241"/>
                </a:lnTo>
                <a:lnTo>
                  <a:pt x="251891" y="1511300"/>
                </a:lnTo>
                <a:lnTo>
                  <a:pt x="7164958" y="1511300"/>
                </a:lnTo>
                <a:lnTo>
                  <a:pt x="7210221" y="1507241"/>
                </a:lnTo>
                <a:lnTo>
                  <a:pt x="7252825" y="1495540"/>
                </a:lnTo>
                <a:lnTo>
                  <a:pt x="7292057" y="1476909"/>
                </a:lnTo>
                <a:lnTo>
                  <a:pt x="7327207" y="1452058"/>
                </a:lnTo>
                <a:lnTo>
                  <a:pt x="7357562" y="1421698"/>
                </a:lnTo>
                <a:lnTo>
                  <a:pt x="7382411" y="1386542"/>
                </a:lnTo>
                <a:lnTo>
                  <a:pt x="7401041" y="1347301"/>
                </a:lnTo>
                <a:lnTo>
                  <a:pt x="7412741" y="1304686"/>
                </a:lnTo>
                <a:lnTo>
                  <a:pt x="7416800" y="1259408"/>
                </a:lnTo>
                <a:lnTo>
                  <a:pt x="7416800" y="251841"/>
                </a:lnTo>
                <a:lnTo>
                  <a:pt x="7412741" y="206578"/>
                </a:lnTo>
                <a:lnTo>
                  <a:pt x="7401041" y="163974"/>
                </a:lnTo>
                <a:lnTo>
                  <a:pt x="7382411" y="124742"/>
                </a:lnTo>
                <a:lnTo>
                  <a:pt x="7357562" y="89592"/>
                </a:lnTo>
                <a:lnTo>
                  <a:pt x="7327207" y="59237"/>
                </a:lnTo>
                <a:lnTo>
                  <a:pt x="7292057" y="34388"/>
                </a:lnTo>
                <a:lnTo>
                  <a:pt x="7252825" y="15758"/>
                </a:lnTo>
                <a:lnTo>
                  <a:pt x="7210221" y="4058"/>
                </a:lnTo>
                <a:lnTo>
                  <a:pt x="716495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5650" y="4365625"/>
            <a:ext cx="7416800" cy="1511300"/>
          </a:xfrm>
          <a:custGeom>
            <a:avLst/>
            <a:gdLst/>
            <a:ahLst/>
            <a:cxnLst/>
            <a:rect l="l" t="t" r="r" b="b"/>
            <a:pathLst>
              <a:path w="7416800" h="1511300">
                <a:moveTo>
                  <a:pt x="0" y="251841"/>
                </a:moveTo>
                <a:lnTo>
                  <a:pt x="4058" y="206578"/>
                </a:lnTo>
                <a:lnTo>
                  <a:pt x="15759" y="163974"/>
                </a:lnTo>
                <a:lnTo>
                  <a:pt x="34390" y="124742"/>
                </a:lnTo>
                <a:lnTo>
                  <a:pt x="59241" y="89592"/>
                </a:lnTo>
                <a:lnTo>
                  <a:pt x="89601" y="59237"/>
                </a:lnTo>
                <a:lnTo>
                  <a:pt x="124757" y="34388"/>
                </a:lnTo>
                <a:lnTo>
                  <a:pt x="163998" y="15758"/>
                </a:lnTo>
                <a:lnTo>
                  <a:pt x="206613" y="4058"/>
                </a:lnTo>
                <a:lnTo>
                  <a:pt x="251891" y="0"/>
                </a:lnTo>
                <a:lnTo>
                  <a:pt x="7164958" y="0"/>
                </a:lnTo>
                <a:lnTo>
                  <a:pt x="7210221" y="4058"/>
                </a:lnTo>
                <a:lnTo>
                  <a:pt x="7252825" y="15758"/>
                </a:lnTo>
                <a:lnTo>
                  <a:pt x="7292057" y="34388"/>
                </a:lnTo>
                <a:lnTo>
                  <a:pt x="7327207" y="59237"/>
                </a:lnTo>
                <a:lnTo>
                  <a:pt x="7357562" y="89592"/>
                </a:lnTo>
                <a:lnTo>
                  <a:pt x="7382411" y="124742"/>
                </a:lnTo>
                <a:lnTo>
                  <a:pt x="7401041" y="163974"/>
                </a:lnTo>
                <a:lnTo>
                  <a:pt x="7412741" y="206578"/>
                </a:lnTo>
                <a:lnTo>
                  <a:pt x="7416800" y="251841"/>
                </a:lnTo>
                <a:lnTo>
                  <a:pt x="7416800" y="1259408"/>
                </a:lnTo>
                <a:lnTo>
                  <a:pt x="7412741" y="1304686"/>
                </a:lnTo>
                <a:lnTo>
                  <a:pt x="7401041" y="1347301"/>
                </a:lnTo>
                <a:lnTo>
                  <a:pt x="7382411" y="1386542"/>
                </a:lnTo>
                <a:lnTo>
                  <a:pt x="7357562" y="1421698"/>
                </a:lnTo>
                <a:lnTo>
                  <a:pt x="7327207" y="1452058"/>
                </a:lnTo>
                <a:lnTo>
                  <a:pt x="7292057" y="1476909"/>
                </a:lnTo>
                <a:lnTo>
                  <a:pt x="7252825" y="1495540"/>
                </a:lnTo>
                <a:lnTo>
                  <a:pt x="7210221" y="1507241"/>
                </a:lnTo>
                <a:lnTo>
                  <a:pt x="7164958" y="1511300"/>
                </a:lnTo>
                <a:lnTo>
                  <a:pt x="251891" y="1511300"/>
                </a:lnTo>
                <a:lnTo>
                  <a:pt x="206613" y="1507241"/>
                </a:lnTo>
                <a:lnTo>
                  <a:pt x="163998" y="1495540"/>
                </a:lnTo>
                <a:lnTo>
                  <a:pt x="124757" y="1476909"/>
                </a:lnTo>
                <a:lnTo>
                  <a:pt x="89601" y="1452058"/>
                </a:lnTo>
                <a:lnTo>
                  <a:pt x="59241" y="1421698"/>
                </a:lnTo>
                <a:lnTo>
                  <a:pt x="34390" y="1386542"/>
                </a:lnTo>
                <a:lnTo>
                  <a:pt x="15759" y="1347301"/>
                </a:lnTo>
                <a:lnTo>
                  <a:pt x="4058" y="1304686"/>
                </a:lnTo>
                <a:lnTo>
                  <a:pt x="0" y="1259408"/>
                </a:lnTo>
                <a:lnTo>
                  <a:pt x="0" y="251841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135883" y="1490815"/>
            <a:ext cx="4820920" cy="43864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871219" algn="ctr">
              <a:lnSpc>
                <a:spcPts val="2395"/>
              </a:lnSpc>
            </a:pPr>
            <a:r>
              <a:rPr sz="2000" dirty="0">
                <a:latin typeface="Arial"/>
                <a:cs typeface="Arial"/>
              </a:rPr>
              <a:t>Co chcesz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osiągnąć</a:t>
            </a:r>
            <a:r>
              <a:rPr sz="2000" spc="-5" dirty="0">
                <a:latin typeface="Arial"/>
                <a:cs typeface="Arial"/>
              </a:rPr>
              <a:t>?</a:t>
            </a:r>
            <a:endParaRPr lang="pl-PL" sz="2000" spc="-5" dirty="0">
              <a:latin typeface="Arial"/>
              <a:cs typeface="Arial"/>
            </a:endParaRPr>
          </a:p>
          <a:p>
            <a:pPr marR="871219" algn="ctr">
              <a:lnSpc>
                <a:spcPts val="2395"/>
              </a:lnSpc>
            </a:pPr>
            <a:endParaRPr sz="2000" dirty="0">
              <a:latin typeface="Arial"/>
              <a:cs typeface="Arial"/>
            </a:endParaRPr>
          </a:p>
          <a:p>
            <a:pPr marL="44450">
              <a:lnSpc>
                <a:spcPct val="100000"/>
              </a:lnSpc>
              <a:spcBef>
                <a:spcPts val="130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Dokonanie OCENY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RZECZYWISTOŚCI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Pytania dotyczące obecnego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stanu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rzeczy.</a:t>
            </a:r>
            <a:endParaRPr sz="2000" dirty="0">
              <a:latin typeface="Arial"/>
              <a:cs typeface="Arial"/>
            </a:endParaRPr>
          </a:p>
          <a:p>
            <a:pPr marL="106997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Jak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jest?</a:t>
            </a:r>
          </a:p>
          <a:p>
            <a:pPr marL="92075">
              <a:lnSpc>
                <a:spcPct val="100000"/>
              </a:lnSpc>
              <a:spcBef>
                <a:spcPts val="1015"/>
              </a:spcBef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WYPRACOWANIE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ROZWIĄZAŃ</a:t>
            </a:r>
            <a:endParaRPr sz="2000" dirty="0">
              <a:latin typeface="Arial"/>
              <a:cs typeface="Arial"/>
            </a:endParaRPr>
          </a:p>
          <a:p>
            <a:pPr marL="9398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Szukanie możliwych rozwiązań,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pomysły.</a:t>
            </a:r>
            <a:endParaRPr sz="2000" dirty="0">
              <a:latin typeface="Arial"/>
              <a:cs typeface="Arial"/>
            </a:endParaRPr>
          </a:p>
          <a:p>
            <a:pPr marL="54483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Co </a:t>
            </a:r>
            <a:r>
              <a:rPr sz="2000" dirty="0">
                <a:latin typeface="Arial"/>
                <a:cs typeface="Arial"/>
              </a:rPr>
              <a:t>możesz zrobić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?</a:t>
            </a:r>
          </a:p>
          <a:p>
            <a:pPr marL="167640" marR="1451610" indent="-140335">
              <a:lnSpc>
                <a:spcPct val="100499"/>
              </a:lnSpc>
              <a:spcBef>
                <a:spcPts val="58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Podsumowanie i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określenie  PLANU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DZIAŁANIA</a:t>
            </a:r>
            <a:endParaRPr sz="2000" dirty="0">
              <a:latin typeface="Arial"/>
              <a:cs typeface="Arial"/>
            </a:endParaRPr>
          </a:p>
          <a:p>
            <a:pPr marL="824865" marR="432434" indent="-7366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Klient podejmuje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decyzję i tworzy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plan  działania</a:t>
            </a:r>
            <a:endParaRPr sz="2000" dirty="0">
              <a:latin typeface="Arial"/>
              <a:cs typeface="Arial"/>
            </a:endParaRPr>
          </a:p>
          <a:p>
            <a:pPr marL="60198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Od czego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zaczniesz?</a:t>
            </a:r>
          </a:p>
        </p:txBody>
      </p:sp>
      <p:sp>
        <p:nvSpPr>
          <p:cNvPr id="15" name="object 15"/>
          <p:cNvSpPr/>
          <p:nvPr/>
        </p:nvSpPr>
        <p:spPr>
          <a:xfrm>
            <a:off x="539750" y="2276475"/>
            <a:ext cx="2447925" cy="1008380"/>
          </a:xfrm>
          <a:custGeom>
            <a:avLst/>
            <a:gdLst/>
            <a:ahLst/>
            <a:cxnLst/>
            <a:rect l="l" t="t" r="r" b="b"/>
            <a:pathLst>
              <a:path w="2447925" h="1008379">
                <a:moveTo>
                  <a:pt x="2279904" y="0"/>
                </a:moveTo>
                <a:lnTo>
                  <a:pt x="168008" y="0"/>
                </a:lnTo>
                <a:lnTo>
                  <a:pt x="123345" y="5998"/>
                </a:lnTo>
                <a:lnTo>
                  <a:pt x="83212" y="22930"/>
                </a:lnTo>
                <a:lnTo>
                  <a:pt x="49209" y="49196"/>
                </a:lnTo>
                <a:lnTo>
                  <a:pt x="22938" y="83199"/>
                </a:lnTo>
                <a:lnTo>
                  <a:pt x="6001" y="123339"/>
                </a:lnTo>
                <a:lnTo>
                  <a:pt x="0" y="168021"/>
                </a:lnTo>
                <a:lnTo>
                  <a:pt x="0" y="840104"/>
                </a:lnTo>
                <a:lnTo>
                  <a:pt x="6001" y="884741"/>
                </a:lnTo>
                <a:lnTo>
                  <a:pt x="22938" y="924870"/>
                </a:lnTo>
                <a:lnTo>
                  <a:pt x="49209" y="958881"/>
                </a:lnTo>
                <a:lnTo>
                  <a:pt x="83212" y="985167"/>
                </a:lnTo>
                <a:lnTo>
                  <a:pt x="123345" y="1002118"/>
                </a:lnTo>
                <a:lnTo>
                  <a:pt x="168008" y="1008126"/>
                </a:lnTo>
                <a:lnTo>
                  <a:pt x="2279904" y="1008126"/>
                </a:lnTo>
                <a:lnTo>
                  <a:pt x="2324585" y="1002118"/>
                </a:lnTo>
                <a:lnTo>
                  <a:pt x="2364725" y="985167"/>
                </a:lnTo>
                <a:lnTo>
                  <a:pt x="2398728" y="958881"/>
                </a:lnTo>
                <a:lnTo>
                  <a:pt x="2424994" y="924870"/>
                </a:lnTo>
                <a:lnTo>
                  <a:pt x="2441926" y="884741"/>
                </a:lnTo>
                <a:lnTo>
                  <a:pt x="2447925" y="840104"/>
                </a:lnTo>
                <a:lnTo>
                  <a:pt x="2447925" y="168021"/>
                </a:lnTo>
                <a:lnTo>
                  <a:pt x="2441926" y="123339"/>
                </a:lnTo>
                <a:lnTo>
                  <a:pt x="2424994" y="83199"/>
                </a:lnTo>
                <a:lnTo>
                  <a:pt x="2398728" y="49196"/>
                </a:lnTo>
                <a:lnTo>
                  <a:pt x="2364725" y="22930"/>
                </a:lnTo>
                <a:lnTo>
                  <a:pt x="2324585" y="5998"/>
                </a:lnTo>
                <a:lnTo>
                  <a:pt x="2279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9750" y="2238591"/>
            <a:ext cx="2447925" cy="1008380"/>
          </a:xfrm>
          <a:custGeom>
            <a:avLst/>
            <a:gdLst/>
            <a:ahLst/>
            <a:cxnLst/>
            <a:rect l="l" t="t" r="r" b="b"/>
            <a:pathLst>
              <a:path w="2447925" h="1008379">
                <a:moveTo>
                  <a:pt x="0" y="168021"/>
                </a:moveTo>
                <a:lnTo>
                  <a:pt x="6001" y="123339"/>
                </a:lnTo>
                <a:lnTo>
                  <a:pt x="22938" y="83199"/>
                </a:lnTo>
                <a:lnTo>
                  <a:pt x="49209" y="49196"/>
                </a:lnTo>
                <a:lnTo>
                  <a:pt x="83212" y="22930"/>
                </a:lnTo>
                <a:lnTo>
                  <a:pt x="123345" y="5998"/>
                </a:lnTo>
                <a:lnTo>
                  <a:pt x="168008" y="0"/>
                </a:lnTo>
                <a:lnTo>
                  <a:pt x="2279904" y="0"/>
                </a:lnTo>
                <a:lnTo>
                  <a:pt x="2324585" y="5998"/>
                </a:lnTo>
                <a:lnTo>
                  <a:pt x="2364725" y="22930"/>
                </a:lnTo>
                <a:lnTo>
                  <a:pt x="2398728" y="49196"/>
                </a:lnTo>
                <a:lnTo>
                  <a:pt x="2424994" y="83199"/>
                </a:lnTo>
                <a:lnTo>
                  <a:pt x="2441926" y="123339"/>
                </a:lnTo>
                <a:lnTo>
                  <a:pt x="2447925" y="168021"/>
                </a:lnTo>
                <a:lnTo>
                  <a:pt x="2447925" y="840104"/>
                </a:lnTo>
                <a:lnTo>
                  <a:pt x="2441926" y="884741"/>
                </a:lnTo>
                <a:lnTo>
                  <a:pt x="2424994" y="924870"/>
                </a:lnTo>
                <a:lnTo>
                  <a:pt x="2398728" y="958881"/>
                </a:lnTo>
                <a:lnTo>
                  <a:pt x="2364725" y="985167"/>
                </a:lnTo>
                <a:lnTo>
                  <a:pt x="2324585" y="1002118"/>
                </a:lnTo>
                <a:lnTo>
                  <a:pt x="2279904" y="1008126"/>
                </a:lnTo>
                <a:lnTo>
                  <a:pt x="168008" y="1008126"/>
                </a:lnTo>
                <a:lnTo>
                  <a:pt x="123345" y="1002118"/>
                </a:lnTo>
                <a:lnTo>
                  <a:pt x="83212" y="985167"/>
                </a:lnTo>
                <a:lnTo>
                  <a:pt x="49209" y="958881"/>
                </a:lnTo>
                <a:lnTo>
                  <a:pt x="22938" y="924870"/>
                </a:lnTo>
                <a:lnTo>
                  <a:pt x="6001" y="884741"/>
                </a:lnTo>
                <a:lnTo>
                  <a:pt x="0" y="840104"/>
                </a:lnTo>
                <a:lnTo>
                  <a:pt x="0" y="168021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09676" y="2290026"/>
            <a:ext cx="210756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95"/>
              </a:spcBef>
            </a:pPr>
            <a:r>
              <a:rPr sz="1900" b="1" spc="-10" dirty="0">
                <a:solidFill>
                  <a:srgbClr val="FF0000"/>
                </a:solidFill>
                <a:latin typeface="Arial"/>
                <a:cs typeface="Arial"/>
              </a:rPr>
              <a:t>RZECZYWIS</a:t>
            </a:r>
            <a:r>
              <a:rPr sz="1900" b="1" spc="-4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900" b="1" spc="-5" dirty="0">
                <a:solidFill>
                  <a:srgbClr val="FF0000"/>
                </a:solidFill>
                <a:latin typeface="Arial"/>
                <a:cs typeface="Arial"/>
              </a:rPr>
              <a:t>OŚĆ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400"/>
              </a:lnSpc>
            </a:pPr>
            <a:r>
              <a:rPr sz="2000" dirty="0">
                <a:latin typeface="Arial"/>
                <a:cs typeface="Arial"/>
              </a:rPr>
              <a:t>(reality)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9750" y="3357626"/>
            <a:ext cx="2447925" cy="935355"/>
          </a:xfrm>
          <a:custGeom>
            <a:avLst/>
            <a:gdLst/>
            <a:ahLst/>
            <a:cxnLst/>
            <a:rect l="l" t="t" r="r" b="b"/>
            <a:pathLst>
              <a:path w="2447925" h="935354">
                <a:moveTo>
                  <a:pt x="2292096" y="0"/>
                </a:moveTo>
                <a:lnTo>
                  <a:pt x="155841" y="0"/>
                </a:lnTo>
                <a:lnTo>
                  <a:pt x="106584" y="7940"/>
                </a:lnTo>
                <a:lnTo>
                  <a:pt x="63804" y="30053"/>
                </a:lnTo>
                <a:lnTo>
                  <a:pt x="30068" y="63779"/>
                </a:lnTo>
                <a:lnTo>
                  <a:pt x="7945" y="106558"/>
                </a:lnTo>
                <a:lnTo>
                  <a:pt x="0" y="155828"/>
                </a:lnTo>
                <a:lnTo>
                  <a:pt x="0" y="779144"/>
                </a:lnTo>
                <a:lnTo>
                  <a:pt x="7945" y="828415"/>
                </a:lnTo>
                <a:lnTo>
                  <a:pt x="30068" y="871194"/>
                </a:lnTo>
                <a:lnTo>
                  <a:pt x="63804" y="904920"/>
                </a:lnTo>
                <a:lnTo>
                  <a:pt x="106584" y="927033"/>
                </a:lnTo>
                <a:lnTo>
                  <a:pt x="155841" y="934974"/>
                </a:lnTo>
                <a:lnTo>
                  <a:pt x="2292096" y="934974"/>
                </a:lnTo>
                <a:lnTo>
                  <a:pt x="2341366" y="927033"/>
                </a:lnTo>
                <a:lnTo>
                  <a:pt x="2384145" y="904920"/>
                </a:lnTo>
                <a:lnTo>
                  <a:pt x="2417871" y="871194"/>
                </a:lnTo>
                <a:lnTo>
                  <a:pt x="2439984" y="828415"/>
                </a:lnTo>
                <a:lnTo>
                  <a:pt x="2447925" y="779144"/>
                </a:lnTo>
                <a:lnTo>
                  <a:pt x="2447925" y="155828"/>
                </a:lnTo>
                <a:lnTo>
                  <a:pt x="2439984" y="106558"/>
                </a:lnTo>
                <a:lnTo>
                  <a:pt x="2417871" y="63779"/>
                </a:lnTo>
                <a:lnTo>
                  <a:pt x="2384145" y="30053"/>
                </a:lnTo>
                <a:lnTo>
                  <a:pt x="2341366" y="7940"/>
                </a:lnTo>
                <a:lnTo>
                  <a:pt x="2292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9750" y="3319742"/>
            <a:ext cx="2447925" cy="935355"/>
          </a:xfrm>
          <a:custGeom>
            <a:avLst/>
            <a:gdLst/>
            <a:ahLst/>
            <a:cxnLst/>
            <a:rect l="l" t="t" r="r" b="b"/>
            <a:pathLst>
              <a:path w="2447925" h="935354">
                <a:moveTo>
                  <a:pt x="0" y="155828"/>
                </a:moveTo>
                <a:lnTo>
                  <a:pt x="7945" y="106558"/>
                </a:lnTo>
                <a:lnTo>
                  <a:pt x="30068" y="63779"/>
                </a:lnTo>
                <a:lnTo>
                  <a:pt x="63804" y="30053"/>
                </a:lnTo>
                <a:lnTo>
                  <a:pt x="106584" y="7940"/>
                </a:lnTo>
                <a:lnTo>
                  <a:pt x="155841" y="0"/>
                </a:lnTo>
                <a:lnTo>
                  <a:pt x="2292096" y="0"/>
                </a:lnTo>
                <a:lnTo>
                  <a:pt x="2341366" y="7940"/>
                </a:lnTo>
                <a:lnTo>
                  <a:pt x="2384145" y="30053"/>
                </a:lnTo>
                <a:lnTo>
                  <a:pt x="2417871" y="63779"/>
                </a:lnTo>
                <a:lnTo>
                  <a:pt x="2439984" y="106558"/>
                </a:lnTo>
                <a:lnTo>
                  <a:pt x="2447925" y="155828"/>
                </a:lnTo>
                <a:lnTo>
                  <a:pt x="2447925" y="779144"/>
                </a:lnTo>
                <a:lnTo>
                  <a:pt x="2439984" y="828415"/>
                </a:lnTo>
                <a:lnTo>
                  <a:pt x="2417871" y="871194"/>
                </a:lnTo>
                <a:lnTo>
                  <a:pt x="2384145" y="904920"/>
                </a:lnTo>
                <a:lnTo>
                  <a:pt x="2341366" y="927033"/>
                </a:lnTo>
                <a:lnTo>
                  <a:pt x="2292096" y="934974"/>
                </a:lnTo>
                <a:lnTo>
                  <a:pt x="155841" y="934974"/>
                </a:lnTo>
                <a:lnTo>
                  <a:pt x="106584" y="927033"/>
                </a:lnTo>
                <a:lnTo>
                  <a:pt x="63804" y="904920"/>
                </a:lnTo>
                <a:lnTo>
                  <a:pt x="30068" y="871194"/>
                </a:lnTo>
                <a:lnTo>
                  <a:pt x="7945" y="828415"/>
                </a:lnTo>
                <a:lnTo>
                  <a:pt x="0" y="779144"/>
                </a:lnTo>
                <a:lnTo>
                  <a:pt x="0" y="155828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3645" y="3462870"/>
            <a:ext cx="16795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MOŻLIWOŚCI</a:t>
            </a:r>
            <a:endParaRPr sz="20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(options</a:t>
            </a:r>
            <a:r>
              <a:rPr sz="140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9750" y="4327741"/>
            <a:ext cx="2447925" cy="1511300"/>
          </a:xfrm>
          <a:custGeom>
            <a:avLst/>
            <a:gdLst/>
            <a:ahLst/>
            <a:cxnLst/>
            <a:rect l="l" t="t" r="r" b="b"/>
            <a:pathLst>
              <a:path w="2447925" h="1511300">
                <a:moveTo>
                  <a:pt x="2196084" y="0"/>
                </a:moveTo>
                <a:lnTo>
                  <a:pt x="251891" y="0"/>
                </a:lnTo>
                <a:lnTo>
                  <a:pt x="206613" y="4058"/>
                </a:lnTo>
                <a:lnTo>
                  <a:pt x="163998" y="15758"/>
                </a:lnTo>
                <a:lnTo>
                  <a:pt x="124757" y="34388"/>
                </a:lnTo>
                <a:lnTo>
                  <a:pt x="89601" y="59237"/>
                </a:lnTo>
                <a:lnTo>
                  <a:pt x="59241" y="89592"/>
                </a:lnTo>
                <a:lnTo>
                  <a:pt x="34390" y="124742"/>
                </a:lnTo>
                <a:lnTo>
                  <a:pt x="15759" y="163974"/>
                </a:lnTo>
                <a:lnTo>
                  <a:pt x="4058" y="206578"/>
                </a:lnTo>
                <a:lnTo>
                  <a:pt x="0" y="251841"/>
                </a:lnTo>
                <a:lnTo>
                  <a:pt x="0" y="1259408"/>
                </a:lnTo>
                <a:lnTo>
                  <a:pt x="4058" y="1304686"/>
                </a:lnTo>
                <a:lnTo>
                  <a:pt x="15759" y="1347301"/>
                </a:lnTo>
                <a:lnTo>
                  <a:pt x="34390" y="1386542"/>
                </a:lnTo>
                <a:lnTo>
                  <a:pt x="59241" y="1421698"/>
                </a:lnTo>
                <a:lnTo>
                  <a:pt x="89601" y="1452058"/>
                </a:lnTo>
                <a:lnTo>
                  <a:pt x="124757" y="1476909"/>
                </a:lnTo>
                <a:lnTo>
                  <a:pt x="163998" y="1495540"/>
                </a:lnTo>
                <a:lnTo>
                  <a:pt x="206613" y="1507241"/>
                </a:lnTo>
                <a:lnTo>
                  <a:pt x="251891" y="1511300"/>
                </a:lnTo>
                <a:lnTo>
                  <a:pt x="2196084" y="1511300"/>
                </a:lnTo>
                <a:lnTo>
                  <a:pt x="2241346" y="1507241"/>
                </a:lnTo>
                <a:lnTo>
                  <a:pt x="2283950" y="1495540"/>
                </a:lnTo>
                <a:lnTo>
                  <a:pt x="2323182" y="1476909"/>
                </a:lnTo>
                <a:lnTo>
                  <a:pt x="2358332" y="1452058"/>
                </a:lnTo>
                <a:lnTo>
                  <a:pt x="2388687" y="1421698"/>
                </a:lnTo>
                <a:lnTo>
                  <a:pt x="2413536" y="1386542"/>
                </a:lnTo>
                <a:lnTo>
                  <a:pt x="2432166" y="1347301"/>
                </a:lnTo>
                <a:lnTo>
                  <a:pt x="2443866" y="1304686"/>
                </a:lnTo>
                <a:lnTo>
                  <a:pt x="2447925" y="1259408"/>
                </a:lnTo>
                <a:lnTo>
                  <a:pt x="2447925" y="251841"/>
                </a:lnTo>
                <a:lnTo>
                  <a:pt x="2443866" y="206578"/>
                </a:lnTo>
                <a:lnTo>
                  <a:pt x="2432166" y="163974"/>
                </a:lnTo>
                <a:lnTo>
                  <a:pt x="2413536" y="124742"/>
                </a:lnTo>
                <a:lnTo>
                  <a:pt x="2388687" y="89592"/>
                </a:lnTo>
                <a:lnTo>
                  <a:pt x="2358332" y="59237"/>
                </a:lnTo>
                <a:lnTo>
                  <a:pt x="2323182" y="34388"/>
                </a:lnTo>
                <a:lnTo>
                  <a:pt x="2283950" y="15758"/>
                </a:lnTo>
                <a:lnTo>
                  <a:pt x="2241346" y="4058"/>
                </a:lnTo>
                <a:lnTo>
                  <a:pt x="2196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9750" y="4365625"/>
            <a:ext cx="2447925" cy="1511300"/>
          </a:xfrm>
          <a:custGeom>
            <a:avLst/>
            <a:gdLst/>
            <a:ahLst/>
            <a:cxnLst/>
            <a:rect l="l" t="t" r="r" b="b"/>
            <a:pathLst>
              <a:path w="2447925" h="1511300">
                <a:moveTo>
                  <a:pt x="0" y="251841"/>
                </a:moveTo>
                <a:lnTo>
                  <a:pt x="4058" y="206578"/>
                </a:lnTo>
                <a:lnTo>
                  <a:pt x="15759" y="163974"/>
                </a:lnTo>
                <a:lnTo>
                  <a:pt x="34390" y="124742"/>
                </a:lnTo>
                <a:lnTo>
                  <a:pt x="59241" y="89592"/>
                </a:lnTo>
                <a:lnTo>
                  <a:pt x="89601" y="59237"/>
                </a:lnTo>
                <a:lnTo>
                  <a:pt x="124757" y="34388"/>
                </a:lnTo>
                <a:lnTo>
                  <a:pt x="163998" y="15758"/>
                </a:lnTo>
                <a:lnTo>
                  <a:pt x="206613" y="4058"/>
                </a:lnTo>
                <a:lnTo>
                  <a:pt x="251891" y="0"/>
                </a:lnTo>
                <a:lnTo>
                  <a:pt x="2196084" y="0"/>
                </a:lnTo>
                <a:lnTo>
                  <a:pt x="2241346" y="4058"/>
                </a:lnTo>
                <a:lnTo>
                  <a:pt x="2283950" y="15758"/>
                </a:lnTo>
                <a:lnTo>
                  <a:pt x="2323182" y="34388"/>
                </a:lnTo>
                <a:lnTo>
                  <a:pt x="2358332" y="59237"/>
                </a:lnTo>
                <a:lnTo>
                  <a:pt x="2388687" y="89592"/>
                </a:lnTo>
                <a:lnTo>
                  <a:pt x="2413536" y="124742"/>
                </a:lnTo>
                <a:lnTo>
                  <a:pt x="2432166" y="163974"/>
                </a:lnTo>
                <a:lnTo>
                  <a:pt x="2443866" y="206578"/>
                </a:lnTo>
                <a:lnTo>
                  <a:pt x="2447925" y="251841"/>
                </a:lnTo>
                <a:lnTo>
                  <a:pt x="2447925" y="1259408"/>
                </a:lnTo>
                <a:lnTo>
                  <a:pt x="2443866" y="1304686"/>
                </a:lnTo>
                <a:lnTo>
                  <a:pt x="2432166" y="1347301"/>
                </a:lnTo>
                <a:lnTo>
                  <a:pt x="2413536" y="1386542"/>
                </a:lnTo>
                <a:lnTo>
                  <a:pt x="2388687" y="1421698"/>
                </a:lnTo>
                <a:lnTo>
                  <a:pt x="2358332" y="1452058"/>
                </a:lnTo>
                <a:lnTo>
                  <a:pt x="2323182" y="1476909"/>
                </a:lnTo>
                <a:lnTo>
                  <a:pt x="2283950" y="1495540"/>
                </a:lnTo>
                <a:lnTo>
                  <a:pt x="2241346" y="1507241"/>
                </a:lnTo>
                <a:lnTo>
                  <a:pt x="2196084" y="1511300"/>
                </a:lnTo>
                <a:lnTo>
                  <a:pt x="251891" y="1511300"/>
                </a:lnTo>
                <a:lnTo>
                  <a:pt x="206613" y="1507241"/>
                </a:lnTo>
                <a:lnTo>
                  <a:pt x="163998" y="1495540"/>
                </a:lnTo>
                <a:lnTo>
                  <a:pt x="124757" y="1476909"/>
                </a:lnTo>
                <a:lnTo>
                  <a:pt x="89601" y="1452058"/>
                </a:lnTo>
                <a:lnTo>
                  <a:pt x="59241" y="1421698"/>
                </a:lnTo>
                <a:lnTo>
                  <a:pt x="34390" y="1386542"/>
                </a:lnTo>
                <a:lnTo>
                  <a:pt x="15759" y="1347301"/>
                </a:lnTo>
                <a:lnTo>
                  <a:pt x="4058" y="1304686"/>
                </a:lnTo>
                <a:lnTo>
                  <a:pt x="0" y="1259408"/>
                </a:lnTo>
                <a:lnTo>
                  <a:pt x="0" y="251841"/>
                </a:lnTo>
                <a:close/>
              </a:path>
            </a:pathLst>
          </a:custGeom>
          <a:ln w="25400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39444" y="4821898"/>
            <a:ext cx="12509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DZI</a:t>
            </a:r>
            <a:r>
              <a:rPr sz="1800" b="1" spc="-5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Ł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(will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431032" y="260648"/>
            <a:ext cx="8712968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5180" marR="5080" indent="-206311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MODEL GROW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552" y="260648"/>
            <a:ext cx="53740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l-PL" spc="-10" dirty="0" smtClean="0">
                <a:solidFill>
                  <a:srgbClr val="083F8A"/>
                </a:solidFill>
              </a:rPr>
              <a:t>Model </a:t>
            </a:r>
            <a:r>
              <a:rPr lang="pl-PL" spc="-10" dirty="0" err="1" smtClean="0">
                <a:solidFill>
                  <a:srgbClr val="083F8A"/>
                </a:solidFill>
              </a:rPr>
              <a:t>Grow</a:t>
            </a:r>
            <a:r>
              <a:rPr lang="pl-PL" spc="-10" dirty="0" smtClean="0">
                <a:solidFill>
                  <a:srgbClr val="083F8A"/>
                </a:solidFill>
              </a:rPr>
              <a:t> </a:t>
            </a:r>
            <a:r>
              <a:rPr lang="pl-PL" spc="-5" dirty="0" smtClean="0">
                <a:solidFill>
                  <a:srgbClr val="083F8A"/>
                </a:solidFill>
              </a:rPr>
              <a:t>– waga</a:t>
            </a:r>
            <a:r>
              <a:rPr lang="pl-PL" spc="25" dirty="0" smtClean="0">
                <a:solidFill>
                  <a:srgbClr val="083F8A"/>
                </a:solidFill>
              </a:rPr>
              <a:t> </a:t>
            </a:r>
            <a:r>
              <a:rPr lang="pl-PL" spc="-10" dirty="0" smtClean="0">
                <a:solidFill>
                  <a:srgbClr val="083F8A"/>
                </a:solidFill>
              </a:rPr>
              <a:t>pytań</a:t>
            </a:r>
            <a:endParaRPr lang="pl-PL" spc="-10" dirty="0">
              <a:solidFill>
                <a:srgbClr val="083F8A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584" y="887730"/>
            <a:ext cx="7177151" cy="4565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560" y="188640"/>
            <a:ext cx="670940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l-PL" spc="-290" dirty="0" smtClean="0"/>
              <a:t>Pytania </a:t>
            </a:r>
            <a:r>
              <a:rPr lang="pl-PL" spc="-110" dirty="0" smtClean="0"/>
              <a:t>w </a:t>
            </a:r>
            <a:r>
              <a:rPr lang="pl-PL" spc="-245" dirty="0" smtClean="0"/>
              <a:t>rozmowie</a:t>
            </a:r>
            <a:endParaRPr lang="pl-PL"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827584" y="836712"/>
            <a:ext cx="4168775" cy="48558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krótkie,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głównie</a:t>
            </a:r>
            <a:r>
              <a:rPr lang="pl-PL" sz="2800" spc="-3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otwarte,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skłaniające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do</a:t>
            </a:r>
            <a:r>
              <a:rPr lang="pl-PL" sz="2800" spc="-6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myślenia,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pomagające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znaleźć</a:t>
            </a:r>
            <a:r>
              <a:rPr lang="pl-PL" sz="2800" spc="-7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rozwiązania,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budujące</a:t>
            </a:r>
            <a:r>
              <a:rPr lang="pl-PL" sz="2800" spc="-4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relację,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uczące</a:t>
            </a:r>
            <a:r>
              <a:rPr lang="pl-PL" sz="2800" spc="-5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samodzielności,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dające wiarę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w</a:t>
            </a:r>
            <a:r>
              <a:rPr lang="pl-PL" sz="2800" spc="-5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siebie,</a:t>
            </a: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zwiększające</a:t>
            </a:r>
            <a:r>
              <a:rPr lang="pl-PL" sz="2800" spc="-8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samoświadomość,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80000"/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zachęcające </a:t>
            </a:r>
            <a:r>
              <a:rPr lang="pl-PL" sz="28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do</a:t>
            </a:r>
            <a:r>
              <a:rPr lang="pl-PL" sz="2800" spc="-8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zmian.</a:t>
            </a: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44" y="332656"/>
            <a:ext cx="867645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marR="5080" indent="-6350">
              <a:spcBef>
                <a:spcPts val="100"/>
              </a:spcBef>
            </a:pPr>
            <a:r>
              <a:rPr lang="pl-PL" spc="-10" dirty="0" smtClean="0"/>
              <a:t>Ćwiczenie praktyczne </a:t>
            </a:r>
            <a:r>
              <a:rPr lang="pl-PL" spc="-5" dirty="0" smtClean="0"/>
              <a:t>– </a:t>
            </a:r>
            <a:r>
              <a:rPr lang="pl-PL" spc="-10" dirty="0" smtClean="0"/>
              <a:t>generowanie pytań </a:t>
            </a:r>
            <a:r>
              <a:rPr lang="pl-PL" spc="-5" dirty="0" smtClean="0"/>
              <a:t>(praca w</a:t>
            </a:r>
            <a:r>
              <a:rPr lang="pl-PL" spc="25" dirty="0" smtClean="0"/>
              <a:t> </a:t>
            </a:r>
            <a:r>
              <a:rPr lang="pl-PL" spc="-10" dirty="0" smtClean="0"/>
              <a:t>grupach)</a:t>
            </a:r>
            <a:endParaRPr lang="pl-PL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9552" y="1772816"/>
            <a:ext cx="3096344" cy="37760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Generowanie</a:t>
            </a:r>
            <a:r>
              <a:rPr sz="2200" spc="-5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sz="2200" spc="-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pytań</a:t>
            </a: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Pytania</a:t>
            </a:r>
            <a:r>
              <a:rPr sz="2200" spc="-2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o: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marL="290830" indent="-278130">
              <a:lnSpc>
                <a:spcPct val="100000"/>
              </a:lnSpc>
              <a:buAutoNum type="arabicPeriod"/>
              <a:tabLst>
                <a:tab pos="291465" algn="l"/>
              </a:tabLst>
            </a:pPr>
            <a:r>
              <a:rPr lang="pl-PL" sz="22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Cel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/Wizję</a:t>
            </a: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marL="291465" indent="-278765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Rzeczywistość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eriod"/>
            </a:pP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marL="291465" indent="-278765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Możliwości /</a:t>
            </a:r>
            <a:r>
              <a:rPr sz="2200" spc="-114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Opcje</a:t>
            </a: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2200" dirty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marL="291465" indent="-278765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200" spc="-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Działania </a:t>
            </a: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/</a:t>
            </a:r>
            <a:r>
              <a:rPr sz="2200" spc="-35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Wole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552" y="260648"/>
            <a:ext cx="5770193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l-PL" spc="-10" dirty="0" smtClean="0"/>
              <a:t>Pytania </a:t>
            </a:r>
            <a:r>
              <a:rPr lang="pl-PL" spc="-5" dirty="0" smtClean="0"/>
              <a:t>-</a:t>
            </a:r>
            <a:r>
              <a:rPr lang="pl-PL" spc="-10" dirty="0" smtClean="0"/>
              <a:t> przykłady</a:t>
            </a:r>
            <a:endParaRPr lang="pl-PL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617321" y="1000734"/>
            <a:ext cx="6424295" cy="419858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Na jakim jesteś etapie realizacji</a:t>
            </a:r>
            <a:r>
              <a:rPr lang="pl-PL" sz="2000" spc="-7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celu?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Jakie masz efekty? Co się</a:t>
            </a:r>
            <a:r>
              <a:rPr lang="pl-PL" sz="2000" spc="-8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udało?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Jakie napotykasz trudności? Co się nie</a:t>
            </a:r>
            <a:r>
              <a:rPr lang="pl-PL" sz="2000" spc="-12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udaje?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Jakie widzisz zagrożenia realizacji celu w</a:t>
            </a:r>
            <a:r>
              <a:rPr lang="pl-PL" sz="2000" spc="-114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przyszłości?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 jakiego powodu tak się</a:t>
            </a:r>
            <a:r>
              <a:rPr lang="pl-PL" sz="2000" spc="-7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dzieje?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Jakie są potencjalne</a:t>
            </a:r>
            <a:r>
              <a:rPr lang="pl-PL" sz="2000" spc="-6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rozwiązania?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Co możesz z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tym</a:t>
            </a:r>
            <a:r>
              <a:rPr lang="pl-PL" sz="2000" spc="-8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zrobić?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Kto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ci</a:t>
            </a:r>
            <a:r>
              <a:rPr lang="pl-PL" sz="2000" spc="1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może</a:t>
            </a:r>
            <a:r>
              <a:rPr lang="pl-PL" sz="20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pomóc?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/ Co ci może</a:t>
            </a:r>
            <a:r>
              <a:rPr lang="pl-PL" sz="2000" spc="-6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pomóc?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Jaki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będzie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Twój pierwszy</a:t>
            </a:r>
            <a:r>
              <a:rPr lang="pl-PL" sz="2000" spc="-7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krok?</a:t>
            </a:r>
          </a:p>
          <a:p>
            <a:pPr marL="196850" indent="-184150">
              <a:lnSpc>
                <a:spcPct val="100000"/>
              </a:lnSpc>
              <a:spcBef>
                <a:spcPts val="940"/>
              </a:spcBef>
              <a:buFont typeface="Arial" pitchFamily="34" charset="0"/>
              <a:buChar char="•"/>
              <a:tabLst>
                <a:tab pos="197485" algn="l"/>
              </a:tabLst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Co</a:t>
            </a:r>
            <a:r>
              <a:rPr lang="pl-PL" sz="2000" spc="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zrobisz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inaczej? Jak </a:t>
            </a:r>
            <a:r>
              <a:rPr lang="pl-PL" sz="2000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to wpłynie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na Twoje</a:t>
            </a:r>
            <a:r>
              <a:rPr lang="pl-PL" sz="2000" spc="-9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rezultaty?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4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>
                <a:solidFill>
                  <a:srgbClr val="083F8A"/>
                </a:solidFill>
              </a:rPr>
              <a:t>METODA 5Q (5C)</a:t>
            </a:r>
            <a:endParaRPr lang="pl-PL" sz="2400" b="1" dirty="0">
              <a:solidFill>
                <a:srgbClr val="083F8A"/>
              </a:solidFill>
            </a:endParaRPr>
          </a:p>
          <a:p>
            <a:pPr marL="361950" indent="-361950" algn="just">
              <a:lnSpc>
                <a:spcPct val="150000"/>
              </a:lnSpc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Czego możemy robić więcej, aby osiągnąć cel?</a:t>
            </a:r>
          </a:p>
          <a:p>
            <a:pPr marL="361950" indent="-361950" algn="just">
              <a:lnSpc>
                <a:spcPct val="150000"/>
              </a:lnSpc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Czego możemy robić mniej, aby osiągnąć cel?</a:t>
            </a:r>
          </a:p>
          <a:p>
            <a:pPr marL="361950" indent="-361950" algn="just">
              <a:lnSpc>
                <a:spcPct val="150000"/>
              </a:lnSpc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możemy robić inaczej, aby osiągnąć cel?</a:t>
            </a:r>
          </a:p>
          <a:p>
            <a:pPr marL="361950" indent="-361950" algn="just">
              <a:lnSpc>
                <a:spcPct val="150000"/>
              </a:lnSpc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możemy przestać robić, aby osiągnąć cel?</a:t>
            </a:r>
          </a:p>
          <a:p>
            <a:pPr marL="361950" indent="-361950" algn="just">
              <a:lnSpc>
                <a:spcPct val="150000"/>
              </a:lnSpc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możemy zacząć robić, aby osiągnąć cel?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601AA355-F941-4B21-99FD-16F5AFB1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456051"/>
          </a:xfrm>
        </p:spPr>
        <p:txBody>
          <a:bodyPr/>
          <a:lstStyle/>
          <a:p>
            <a:r>
              <a:rPr lang="pl-PL" dirty="0" smtClean="0"/>
              <a:t>Cele </a:t>
            </a:r>
            <a:r>
              <a:rPr lang="pl-PL" sz="2800" b="0" dirty="0" smtClean="0"/>
              <a:t>(Uczestnik szkolenia)</a:t>
            </a:r>
            <a:r>
              <a:rPr lang="pl-PL" dirty="0" smtClean="0"/>
              <a:t>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8223AFB6-92A0-43A5-927B-53ED00C0D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3000333"/>
          </a:xfrm>
        </p:spPr>
        <p:txBody>
          <a:bodyPr/>
          <a:lstStyle/>
          <a:p>
            <a:pPr lvl="0"/>
            <a:r>
              <a:rPr lang="pl-PL" sz="2200" dirty="0" smtClean="0"/>
              <a:t>określa </a:t>
            </a:r>
            <a:r>
              <a:rPr lang="pl-PL" sz="2200" dirty="0"/>
              <a:t>poziom rozwoju kompetencji matematyczno-przyrodniczych adekwatnie do wieku dziecka na I etapie edukacyjnym;</a:t>
            </a:r>
          </a:p>
          <a:p>
            <a:pPr lvl="0"/>
            <a:r>
              <a:rPr lang="pl-PL" sz="2200" dirty="0"/>
              <a:t>wyjaśnia znaczenie rozwijania kompetencji matematyczno-przyrodniczych u dzieci młodszych w procesie edukacji szkolnej oraz w dorosłym życiu; </a:t>
            </a:r>
          </a:p>
          <a:p>
            <a:pPr lvl="0"/>
            <a:r>
              <a:rPr lang="pl-PL" sz="2200" dirty="0"/>
              <a:t>wskazuje kierunki rozwoju kompetencji matematycznych i przyrodniczych u uczniów na I etapie edukacyjnym – na podstawie ogólnopolskich wyników badań, zgodnie z zapisami podstawy programowej kształcenia ogólnego oraz wymaganiami państwa wobec szkół i placówek; </a:t>
            </a:r>
          </a:p>
          <a:p>
            <a:pPr lvl="0"/>
            <a:r>
              <a:rPr lang="pl-PL" sz="2200" dirty="0"/>
              <a:t>określa obszary pracy szkoły, które mają szczególny wpływ na rozwój kompetencji matematyczno-przyrodniczych uczniów; </a:t>
            </a:r>
          </a:p>
          <a:p>
            <a:pPr lvl="0"/>
            <a:r>
              <a:rPr lang="pl-PL" sz="2200" dirty="0"/>
              <a:t>wskazuje czynniki sprzyjające kształtowaniu kompetencji matematyczno-przyrodniczych uczniów.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94174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601AA355-F941-4B21-99FD-16F5AFB1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456051"/>
          </a:xfrm>
        </p:spPr>
        <p:txBody>
          <a:bodyPr/>
          <a:lstStyle/>
          <a:p>
            <a:r>
              <a:rPr lang="pl-PL" dirty="0" smtClean="0"/>
              <a:t>Struktura spotkania </a:t>
            </a:r>
            <a:r>
              <a:rPr lang="pl-PL" smtClean="0"/>
              <a:t>Moduł </a:t>
            </a:r>
            <a:r>
              <a:rPr lang="pl-PL" smtClean="0"/>
              <a:t>III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8223AFB6-92A0-43A5-927B-53ED00C0D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3000333"/>
          </a:xfrm>
        </p:spPr>
        <p:txBody>
          <a:bodyPr/>
          <a:lstStyle/>
          <a:p>
            <a:pPr lvl="0"/>
            <a:r>
              <a:rPr lang="pl-PL" sz="1800" dirty="0" smtClean="0"/>
              <a:t>Podstawowe elementy kompetencji matematyczno-przyrodniczych kształtowane na I etapie </a:t>
            </a:r>
            <a:r>
              <a:rPr lang="pl-PL" sz="1800" dirty="0" smtClean="0"/>
              <a:t>edukacyjnym;</a:t>
            </a:r>
          </a:p>
          <a:p>
            <a:pPr lvl="0"/>
            <a:r>
              <a:rPr lang="pl-PL" sz="1800" dirty="0" smtClean="0"/>
              <a:t>Specyfika rozwojowa uczniów w wieku wczesnoszkolnym w kontekście rozwijania kompetencji kluczowych.</a:t>
            </a:r>
          </a:p>
          <a:p>
            <a:pPr lvl="0"/>
            <a:r>
              <a:rPr lang="pl-PL" sz="1800" dirty="0" smtClean="0"/>
              <a:t>Wymagania </a:t>
            </a:r>
            <a:r>
              <a:rPr lang="pl-PL" sz="1800" dirty="0" smtClean="0"/>
              <a:t>określone w podstawie programowej kształcenia ogólnego dla I etapu edukacyjnego oraz w </a:t>
            </a:r>
            <a:r>
              <a:rPr lang="pl-PL" sz="1800" dirty="0" smtClean="0"/>
              <a:t>wymaganiach państwa </a:t>
            </a:r>
            <a:r>
              <a:rPr lang="pl-PL" sz="1800" dirty="0" smtClean="0"/>
              <a:t>wobec szkół i placówek.</a:t>
            </a:r>
          </a:p>
          <a:p>
            <a:pPr lvl="0"/>
            <a:r>
              <a:rPr lang="pl-PL" sz="1800" dirty="0" smtClean="0"/>
              <a:t> </a:t>
            </a:r>
            <a:r>
              <a:rPr lang="pl-PL" sz="1800" dirty="0" smtClean="0"/>
              <a:t>Profil kompetencyjny ucznia/nauczyciela edukacji wczesnoszkolnej jako kierunek rozwoju pracy szkoły.</a:t>
            </a:r>
          </a:p>
          <a:p>
            <a:pPr lvl="0"/>
            <a:r>
              <a:rPr lang="pl-PL" sz="1800" dirty="0" smtClean="0"/>
              <a:t>Obszary </a:t>
            </a:r>
            <a:r>
              <a:rPr lang="pl-PL" sz="1800" dirty="0" smtClean="0"/>
              <a:t>pracy szkoły istotne dla rozwoju kompetencji matematyczno-przyrodniczych uczniów: zajęcia </a:t>
            </a:r>
            <a:r>
              <a:rPr lang="pl-PL" sz="1800" dirty="0" smtClean="0"/>
              <a:t>dydaktyczne i </a:t>
            </a:r>
            <a:r>
              <a:rPr lang="pl-PL" sz="1800" dirty="0" smtClean="0"/>
              <a:t>wychowawcze, organizacja pracy szkoły.</a:t>
            </a:r>
          </a:p>
          <a:p>
            <a:pPr lvl="0"/>
            <a:r>
              <a:rPr lang="pl-PL" sz="1800" dirty="0" smtClean="0"/>
              <a:t>Wnioski </a:t>
            </a:r>
            <a:r>
              <a:rPr lang="pl-PL" sz="1800" dirty="0" smtClean="0"/>
              <a:t>z ogólnopolskich badań dotyczących kompetencji matematyczno-przyrodniczych uczniów na I etapie edukacyjnym.</a:t>
            </a:r>
          </a:p>
          <a:p>
            <a:pPr lvl="0"/>
            <a:r>
              <a:rPr lang="pl-PL" sz="1800" dirty="0" smtClean="0"/>
              <a:t>Czynniki </a:t>
            </a:r>
            <a:r>
              <a:rPr lang="pl-PL" sz="1800" dirty="0" smtClean="0"/>
              <a:t>wpływające na rozwój umiejętności matematyczno-przyrodniczych uczniów, w tym strategie nauczania, </a:t>
            </a:r>
            <a:r>
              <a:rPr lang="pl-PL" sz="1800" dirty="0" smtClean="0"/>
              <a:t>formy i </a:t>
            </a:r>
            <a:r>
              <a:rPr lang="pl-PL" sz="1800" dirty="0" smtClean="0"/>
              <a:t>metody pracy nauczycieli oraz wykorzystywane środki dydaktyczne.</a:t>
            </a:r>
            <a:endParaRPr lang="pl-PL" sz="1800" dirty="0"/>
          </a:p>
        </p:txBody>
      </p:sp>
    </p:spTree>
    <p:extLst>
      <p:ext uri="{BB962C8B-B14F-4D97-AF65-F5344CB8AC3E}">
        <p14:creationId xmlns="" xmlns:p14="http://schemas.microsoft.com/office/powerpoint/2010/main" val="194174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Rozwój kompetencji </a:t>
            </a:r>
            <a:r>
              <a:rPr lang="pl-PL" dirty="0" smtClean="0"/>
              <a:t>matematyczno-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przyrodniczych </a:t>
            </a:r>
            <a:r>
              <a:rPr lang="pl-PL" dirty="0"/>
              <a:t>na I etapie edukacyjnym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200" dirty="0"/>
              <a:t>O nas słów kilka - poznajemy się dalej, nasze pasje, talenty.</a:t>
            </a:r>
          </a:p>
          <a:p>
            <a:r>
              <a:rPr lang="pl-PL" sz="2200" dirty="0"/>
              <a:t>Co jest ważne w rozwoju ucznia w młodszym wieku szkolnym </a:t>
            </a:r>
          </a:p>
          <a:p>
            <a:pPr marL="0" indent="0">
              <a:buNone/>
            </a:pPr>
            <a:r>
              <a:rPr lang="pl-PL" sz="2200" dirty="0"/>
              <a:t>      w zakresie kompetencji matematyczno-przyrodniczych? </a:t>
            </a:r>
          </a:p>
          <a:p>
            <a:r>
              <a:rPr lang="pl-PL" sz="2200" dirty="0"/>
              <a:t>Co może i chce małe dziecko ucząc się w zakresie kompetencji matematyczno-przyrodniczych w klasach I-III?</a:t>
            </a:r>
          </a:p>
          <a:p>
            <a:r>
              <a:rPr lang="pl-PL" sz="2200" dirty="0"/>
              <a:t>Gdzie jesteśmy? Dokąd zmierzamy? – wyniki ogólnopolskich badań.</a:t>
            </a:r>
          </a:p>
          <a:p>
            <a:r>
              <a:rPr lang="pl-PL" sz="2200" dirty="0"/>
              <a:t>Jak rozwiązać węzeł gordyjski w naszej szkole?</a:t>
            </a:r>
          </a:p>
          <a:p>
            <a:r>
              <a:rPr lang="pl-PL" sz="2200" dirty="0"/>
              <a:t>Zdajemy bagaże i ruszamy w dalszą podróż do etapu IV.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1ABAC98-DBC0-4569-BD6E-004598DD8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/>
          <a:lstStyle/>
          <a:p>
            <a:r>
              <a:rPr lang="pl-PL" dirty="0"/>
              <a:t>Kompetencje matematyczno-przyrodnicze w zapisach podstawy programowej </a:t>
            </a:r>
            <a:br>
              <a:rPr lang="pl-PL" dirty="0"/>
            </a:br>
            <a:r>
              <a:rPr lang="pl-PL" dirty="0"/>
              <a:t>dla I etapu edukacyjnego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AA36776-484D-4A16-A106-2666B532E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024337"/>
          </a:xfrm>
        </p:spPr>
        <p:txBody>
          <a:bodyPr/>
          <a:lstStyle/>
          <a:p>
            <a:r>
              <a:rPr lang="pl-PL" dirty="0"/>
              <a:t>Cele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Zadania</a:t>
            </a:r>
          </a:p>
        </p:txBody>
      </p:sp>
    </p:spTree>
    <p:extLst>
      <p:ext uri="{BB962C8B-B14F-4D97-AF65-F5344CB8AC3E}">
        <p14:creationId xmlns="" xmlns:p14="http://schemas.microsoft.com/office/powerpoint/2010/main" val="53938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3438BDD-2F18-463B-99D4-2E4367D38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3648405"/>
          </a:xfrm>
        </p:spPr>
        <p:txBody>
          <a:bodyPr/>
          <a:lstStyle/>
          <a:p>
            <a:pPr lvl="0"/>
            <a:r>
              <a:rPr lang="pl-PL" sz="2000" b="1" dirty="0"/>
              <a:t>myślenie logiczne</a:t>
            </a:r>
            <a:r>
              <a:rPr lang="pl-PL" sz="2000" dirty="0"/>
              <a:t>;</a:t>
            </a:r>
          </a:p>
          <a:p>
            <a:pPr lvl="0"/>
            <a:r>
              <a:rPr lang="pl-PL" sz="2000" b="1" dirty="0"/>
              <a:t>stawianie hipotez i formułowanie spostrzeżeń</a:t>
            </a:r>
            <a:r>
              <a:rPr lang="pl-PL" sz="2000" dirty="0"/>
              <a:t>;</a:t>
            </a:r>
          </a:p>
          <a:p>
            <a:pPr lvl="0"/>
            <a:r>
              <a:rPr lang="pl-PL" sz="2000" b="1" dirty="0"/>
              <a:t>klasyfikowanie modeli matematycznych i obiektów przyrodniczych</a:t>
            </a:r>
            <a:r>
              <a:rPr lang="pl-PL" sz="2000" dirty="0"/>
              <a:t>;</a:t>
            </a:r>
          </a:p>
          <a:p>
            <a:pPr lvl="0"/>
            <a:r>
              <a:rPr lang="pl-PL" sz="2000" b="1" dirty="0"/>
              <a:t>szeregowanie przedmiotów, liczb i obiektów </a:t>
            </a:r>
            <a:r>
              <a:rPr lang="pl-PL" sz="2000" b="1" dirty="0" smtClean="0"/>
              <a:t>przyrodniczych;</a:t>
            </a:r>
            <a:endParaRPr lang="pl-PL" sz="2000" dirty="0"/>
          </a:p>
          <a:p>
            <a:pPr lvl="0"/>
            <a:r>
              <a:rPr lang="pl-PL" sz="2000" b="1" dirty="0"/>
              <a:t>komunikowanie się za pomocą języka </a:t>
            </a:r>
            <a:r>
              <a:rPr lang="pl-PL" sz="2000" b="1" dirty="0" smtClean="0"/>
              <a:t>matematyczno-przyrodniczego;</a:t>
            </a:r>
            <a:endParaRPr lang="pl-PL" sz="2000" dirty="0"/>
          </a:p>
          <a:p>
            <a:r>
              <a:rPr lang="pl-PL" sz="2000" dirty="0"/>
              <a:t>czytelne prezentowanie i dokumentowanie własnej pracy;</a:t>
            </a:r>
          </a:p>
          <a:p>
            <a:pPr lvl="0"/>
            <a:r>
              <a:rPr lang="pl-PL" sz="2000" b="1" dirty="0"/>
              <a:t>rozwiązywanie problemów matematycznych i przyrodniczych</a:t>
            </a:r>
            <a:r>
              <a:rPr lang="pl-PL" sz="2000" dirty="0"/>
              <a:t>; </a:t>
            </a:r>
          </a:p>
          <a:p>
            <a:pPr lvl="0"/>
            <a:r>
              <a:rPr lang="pl-PL" sz="2000" dirty="0"/>
              <a:t>projektowanie i przeprowadzanie obserwacji oraz doświadczeń w celu dostrzeżenia zależności, postawienia wniosków i zweryfikowania ich;</a:t>
            </a:r>
          </a:p>
          <a:p>
            <a:pPr lvl="0"/>
            <a:r>
              <a:rPr lang="pl-PL" sz="2000" b="1" dirty="0"/>
              <a:t>wykorzystanie wiedzy i umiejętności matematyczno-przyrodniczych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>w </a:t>
            </a:r>
            <a:r>
              <a:rPr lang="pl-PL" sz="2000" dirty="0"/>
              <a:t>sytuacjach praktycznych  i życia codziennego;</a:t>
            </a:r>
          </a:p>
          <a:p>
            <a:pPr lvl="0"/>
            <a:r>
              <a:rPr lang="pl-PL" sz="2000" dirty="0"/>
              <a:t> rozpoznawanie sytuacji zagrażających życiu i zdrowiu, podejmowanie działań zwiększających bezpieczeństwo własne i innych, a także działań na rzecz ochrony własnego zdrowia i ochrony przyrody.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1409761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CA3400C-04CE-41A0-B32F-BDA2039D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Koła kompetencji</a:t>
            </a:r>
            <a:br>
              <a:rPr lang="pl-PL" dirty="0"/>
            </a:b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="" xmlns:a16="http://schemas.microsoft.com/office/drawing/2014/main" id="{A313AF76-B602-4D21-B3D5-FB144D6E09FB}"/>
              </a:ext>
            </a:extLst>
          </p:cNvPr>
          <p:cNvSpPr/>
          <p:nvPr/>
        </p:nvSpPr>
        <p:spPr>
          <a:xfrm>
            <a:off x="1475656" y="2227041"/>
            <a:ext cx="2880320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WIEDZA</a:t>
            </a:r>
          </a:p>
        </p:txBody>
      </p:sp>
      <p:sp>
        <p:nvSpPr>
          <p:cNvPr id="5" name="Owal 4">
            <a:extLst>
              <a:ext uri="{FF2B5EF4-FFF2-40B4-BE49-F238E27FC236}">
                <a16:creationId xmlns="" xmlns:a16="http://schemas.microsoft.com/office/drawing/2014/main" id="{EE2C6140-686F-40C5-91CA-E22C8E96C0B1}"/>
              </a:ext>
            </a:extLst>
          </p:cNvPr>
          <p:cNvSpPr/>
          <p:nvPr/>
        </p:nvSpPr>
        <p:spPr>
          <a:xfrm>
            <a:off x="3131840" y="930897"/>
            <a:ext cx="2880320" cy="259228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UMIEJĘTNOŚCI</a:t>
            </a:r>
          </a:p>
        </p:txBody>
      </p:sp>
      <p:sp>
        <p:nvSpPr>
          <p:cNvPr id="6" name="Owal 5">
            <a:extLst>
              <a:ext uri="{FF2B5EF4-FFF2-40B4-BE49-F238E27FC236}">
                <a16:creationId xmlns="" xmlns:a16="http://schemas.microsoft.com/office/drawing/2014/main" id="{33B79E81-3AF8-4204-88B5-03E8D8E75F86}"/>
              </a:ext>
            </a:extLst>
          </p:cNvPr>
          <p:cNvSpPr/>
          <p:nvPr/>
        </p:nvSpPr>
        <p:spPr>
          <a:xfrm>
            <a:off x="4229404" y="2492896"/>
            <a:ext cx="2880320" cy="25922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POSTAWY</a:t>
            </a:r>
          </a:p>
        </p:txBody>
      </p:sp>
    </p:spTree>
    <p:extLst>
      <p:ext uri="{BB962C8B-B14F-4D97-AF65-F5344CB8AC3E}">
        <p14:creationId xmlns="" xmlns:p14="http://schemas.microsoft.com/office/powerpoint/2010/main" val="417773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18530C3D-10AE-43A6-AB71-8BE49709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83F8A"/>
                </a:solidFill>
              </a:rPr>
              <a:t>Specyfika rozwojowa uczniów w wieku wczesnoszkolnym w kontekście rozwijania kompetencji kluczowych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="" xmlns:a16="http://schemas.microsoft.com/office/drawing/2014/main" id="{F58817BE-128C-496F-B666-564E88087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648405"/>
          </a:xfrm>
        </p:spPr>
        <p:txBody>
          <a:bodyPr/>
          <a:lstStyle/>
          <a:p>
            <a:r>
              <a:rPr lang="pl-PL" sz="1800" b="1" dirty="0"/>
              <a:t>zróżnicowany poziom intelektualny, emocjonalny oraz gotowości do </a:t>
            </a:r>
            <a:r>
              <a:rPr lang="pl-PL" sz="1800" b="1" dirty="0" smtClean="0"/>
              <a:t>nauki;</a:t>
            </a:r>
            <a:endParaRPr lang="pl-PL" sz="1800" b="1" dirty="0"/>
          </a:p>
          <a:p>
            <a:r>
              <a:rPr lang="pl-PL" sz="1800" b="1" dirty="0"/>
              <a:t> </a:t>
            </a:r>
            <a:r>
              <a:rPr lang="pl-PL" sz="1800" dirty="0"/>
              <a:t>motywacja do poszukiwania nowych </a:t>
            </a:r>
            <a:r>
              <a:rPr lang="pl-PL" sz="1800" b="1" dirty="0"/>
              <a:t>strategii </a:t>
            </a:r>
            <a:r>
              <a:rPr lang="pl-PL" sz="1800" b="1" dirty="0" smtClean="0"/>
              <a:t>badawczych;</a:t>
            </a:r>
            <a:endParaRPr lang="pl-PL" sz="1800" b="1" dirty="0"/>
          </a:p>
          <a:p>
            <a:r>
              <a:rPr lang="pl-PL" sz="1800" dirty="0"/>
              <a:t>w wieku </a:t>
            </a:r>
            <a:r>
              <a:rPr lang="pl-PL" sz="1800" b="1" dirty="0"/>
              <a:t>6–10 lat </a:t>
            </a:r>
            <a:r>
              <a:rPr lang="pl-PL" sz="1800" dirty="0"/>
              <a:t>rozwija się </a:t>
            </a:r>
            <a:r>
              <a:rPr lang="pl-PL" sz="1800" b="1" dirty="0"/>
              <a:t>pamięć </a:t>
            </a:r>
            <a:r>
              <a:rPr lang="pl-PL" sz="1800" b="1" dirty="0" smtClean="0"/>
              <a:t>logiczna;</a:t>
            </a:r>
            <a:endParaRPr lang="pl-PL" sz="1800" b="1" dirty="0"/>
          </a:p>
          <a:p>
            <a:r>
              <a:rPr lang="pl-PL" sz="1800" dirty="0"/>
              <a:t>wzrasta też zdolność do </a:t>
            </a:r>
            <a:r>
              <a:rPr lang="pl-PL" sz="1800" b="1" dirty="0"/>
              <a:t>koncentracji i </a:t>
            </a:r>
            <a:r>
              <a:rPr lang="pl-PL" sz="1800" b="1" dirty="0" smtClean="0"/>
              <a:t>uwagi;</a:t>
            </a:r>
            <a:endParaRPr lang="pl-PL" sz="1800" b="1" dirty="0"/>
          </a:p>
          <a:p>
            <a:r>
              <a:rPr lang="pl-PL" sz="1800" dirty="0"/>
              <a:t>dominuje myślenie kontekstowo-wyobrażeniowe, zaczyna się kształtować myślenie </a:t>
            </a:r>
            <a:r>
              <a:rPr lang="pl-PL" sz="1800" b="1" dirty="0" smtClean="0"/>
              <a:t>pojęciowo-abstrakcyjne;</a:t>
            </a:r>
            <a:endParaRPr lang="pl-PL" sz="1800" b="1" dirty="0"/>
          </a:p>
          <a:p>
            <a:r>
              <a:rPr lang="pl-PL" sz="1800" dirty="0"/>
              <a:t>budowanie pojęć potrzebnych do rozumienia </a:t>
            </a:r>
            <a:r>
              <a:rPr lang="pl-PL" sz="1800" b="1" dirty="0"/>
              <a:t>współzależności matematyczno-przyrodniczych </a:t>
            </a:r>
            <a:r>
              <a:rPr lang="pl-PL" sz="1800" dirty="0"/>
              <a:t>oparte jest na </a:t>
            </a:r>
            <a:r>
              <a:rPr lang="pl-PL" sz="1800" b="1" dirty="0"/>
              <a:t>osobistych </a:t>
            </a:r>
            <a:r>
              <a:rPr lang="pl-PL" sz="1800" b="1" dirty="0" smtClean="0"/>
              <a:t>doświadczeniach;</a:t>
            </a:r>
            <a:endParaRPr lang="pl-PL" sz="1800" b="1" dirty="0"/>
          </a:p>
          <a:p>
            <a:r>
              <a:rPr lang="pl-PL" sz="1800" dirty="0"/>
              <a:t>umiejętności kształtowane są głównie przez </a:t>
            </a:r>
            <a:r>
              <a:rPr lang="pl-PL" sz="1800" b="1" dirty="0"/>
              <a:t>czynności manipulacyjne</a:t>
            </a:r>
            <a:r>
              <a:rPr lang="pl-PL" sz="1800" dirty="0"/>
              <a:t>, na podstawie których stawiane i weryfikowane są </a:t>
            </a:r>
            <a:r>
              <a:rPr lang="pl-PL" sz="1800" dirty="0" smtClean="0"/>
              <a:t>hipotezy;</a:t>
            </a:r>
            <a:endParaRPr lang="pl-PL" sz="1800" dirty="0"/>
          </a:p>
          <a:p>
            <a:r>
              <a:rPr lang="pl-PL" sz="1800" dirty="0"/>
              <a:t>większość dzieci nie potrafi prowadzić </a:t>
            </a:r>
            <a:r>
              <a:rPr lang="pl-PL" sz="1800" b="1" dirty="0"/>
              <a:t>spójnych rozumowań </a:t>
            </a:r>
            <a:r>
              <a:rPr lang="pl-PL" sz="1800" b="1" dirty="0" smtClean="0"/>
              <a:t>hipotetyczno-dedukcyjnych</a:t>
            </a:r>
            <a:r>
              <a:rPr lang="pl-PL" sz="1800" dirty="0" smtClean="0"/>
              <a:t>;</a:t>
            </a:r>
            <a:endParaRPr lang="pl-PL" sz="1800" dirty="0"/>
          </a:p>
          <a:p>
            <a:r>
              <a:rPr lang="pl-PL" sz="1800" b="1" dirty="0"/>
              <a:t>tworzenia prostych modeli matematyczno-przyrodniczych. </a:t>
            </a:r>
            <a:endParaRPr lang="pl-PL" sz="1800" dirty="0"/>
          </a:p>
          <a:p>
            <a:endParaRPr lang="pl-PL" sz="2000" dirty="0"/>
          </a:p>
          <a:p>
            <a:endParaRPr lang="pl-PL" b="1" dirty="0"/>
          </a:p>
          <a:p>
            <a:r>
              <a:rPr lang="pl-PL" b="1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362158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28FFC2D-9BED-4B1D-B9A5-876A0381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56792"/>
            <a:ext cx="9036496" cy="1143000"/>
          </a:xfrm>
        </p:spPr>
        <p:txBody>
          <a:bodyPr/>
          <a:lstStyle/>
          <a:p>
            <a:r>
              <a:rPr lang="pl-PL" sz="3200" dirty="0"/>
              <a:t>W czasie rozwijania kompetencji </a:t>
            </a:r>
            <a:r>
              <a:rPr lang="pl-PL" sz="3200" dirty="0" smtClean="0"/>
              <a:t>matematyczno-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>przyrodniczych </a:t>
            </a:r>
            <a:r>
              <a:rPr lang="pl-PL" sz="3200" dirty="0"/>
              <a:t>na I etapie kształcenia należy zwrócić szczególna uwagę na trzy naturalne strategie uczenia się dzieci: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125E6D8-E095-4E1B-866B-713BE602C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719" y="2276872"/>
            <a:ext cx="8229600" cy="3648405"/>
          </a:xfrm>
        </p:spPr>
        <p:txBody>
          <a:bodyPr/>
          <a:lstStyle/>
          <a:p>
            <a:pPr lvl="0"/>
            <a:r>
              <a:rPr lang="pl-PL" b="1" dirty="0"/>
              <a:t>percepcyjno-odtwórczą </a:t>
            </a:r>
            <a:r>
              <a:rPr lang="pl-PL" dirty="0"/>
              <a:t>(uczenie się według przedstawionego wzoru – naśladowanie);</a:t>
            </a:r>
          </a:p>
          <a:p>
            <a:pPr lvl="0"/>
            <a:r>
              <a:rPr lang="pl-PL" b="1" dirty="0"/>
              <a:t>percepcyjno-wyjaśniającą </a:t>
            </a:r>
            <a:r>
              <a:rPr lang="pl-PL" dirty="0"/>
              <a:t>(uczenie się częściowo według wzoru, szukanie wyjaśnień i podpowiedzi);</a:t>
            </a:r>
          </a:p>
          <a:p>
            <a:pPr lvl="0"/>
            <a:r>
              <a:rPr lang="pl-PL" b="1" dirty="0"/>
              <a:t>percepcyjno-innowacyjną </a:t>
            </a:r>
            <a:r>
              <a:rPr lang="pl-PL" dirty="0"/>
              <a:t>(przekształcanie informacji i tworzenie innowacji, w tym własnych strategii myślenia).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9386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869</Words>
  <Application>Microsoft Office PowerPoint</Application>
  <PresentationFormat>Pokaz na ekranie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         Moduł III  Rozwój kompetencji matematyczno- przyrodniczych uczniów  – I etap edukacyjny    </vt:lpstr>
      <vt:lpstr>Cele (Uczestnik szkolenia): </vt:lpstr>
      <vt:lpstr>Struktura spotkania Moduł III </vt:lpstr>
      <vt:lpstr>Rozwój kompetencji matematyczno- przyrodniczych na I etapie edukacyjnym</vt:lpstr>
      <vt:lpstr>Kompetencje matematyczno-przyrodnicze w zapisach podstawy programowej  dla I etapu edukacyjnego</vt:lpstr>
      <vt:lpstr>Slajd 6</vt:lpstr>
      <vt:lpstr>Koła kompetencji </vt:lpstr>
      <vt:lpstr>Specyfika rozwojowa uczniów w wieku wczesnoszkolnym w kontekście rozwijania kompetencji kluczowych</vt:lpstr>
      <vt:lpstr>W czasie rozwijania kompetencji matematyczno- przyrodniczych na I etapie kształcenia należy zwrócić szczególna uwagę na trzy naturalne strategie uczenia się dzieci: </vt:lpstr>
      <vt:lpstr>Profil kompetencyjny ucznia na I etapie edukacyjnym</vt:lpstr>
      <vt:lpstr>Profil kompetencyjny nauczyciela na  I etapie edukacyjnym</vt:lpstr>
      <vt:lpstr>Wyniki badań z raportów</vt:lpstr>
      <vt:lpstr>Wspieranie uczniów w kształtowaniu kompetencji matematyczno- przyrodniczych na I etapie edukacyjnym </vt:lpstr>
      <vt:lpstr>MODEL GROW</vt:lpstr>
      <vt:lpstr>Model Grow – waga pytań</vt:lpstr>
      <vt:lpstr>Pytania w rozmowie</vt:lpstr>
      <vt:lpstr>Ćwiczenie praktyczne – generowanie pytań (praca w grupach)</vt:lpstr>
      <vt:lpstr>Pytania - przykłady</vt:lpstr>
      <vt:lpstr>Slajd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25</cp:revision>
  <dcterms:created xsi:type="dcterms:W3CDTF">2018-05-05T08:26:16Z</dcterms:created>
  <dcterms:modified xsi:type="dcterms:W3CDTF">2019-03-15T10:05:27Z</dcterms:modified>
</cp:coreProperties>
</file>