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36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03555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Tekst tytułowy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683568" y="4293096"/>
            <a:ext cx="7776865" cy="6229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pic>
        <p:nvPicPr>
          <p:cNvPr id="15" name="image2.png" descr="Logo Markpiw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843808" y="692695"/>
            <a:ext cx="3388760" cy="115213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/>
          <p:nvPr/>
        </p:nvSpPr>
        <p:spPr>
          <a:xfrm>
            <a:off x="0" y="5661247"/>
            <a:ext cx="9144000" cy="28803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627783" y="2492896"/>
            <a:ext cx="3816426" cy="1"/>
          </a:xfrm>
          <a:prstGeom prst="line">
            <a:avLst/>
          </a:prstGeom>
          <a:ln w="12700"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1796819"/>
            <a:ext cx="8229600" cy="36484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722312" y="4406901"/>
            <a:ext cx="7772401" cy="1110332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r>
              <a:t>Tekst tytułowy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95535" y="5649550"/>
            <a:ext cx="8280922" cy="1"/>
          </a:xfrm>
          <a:prstGeom prst="line">
            <a:avLst/>
          </a:prstGeom>
          <a:ln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9" name="image1.jpg" descr="C:\Users\EwaL\AppData\Local\Temp\Rar$DIa0.533\FE_POWER_poziom_pl-1_rgb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3568" y="5697647"/>
            <a:ext cx="7849283" cy="1009045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57200" y="1796819"/>
            <a:ext cx="8229600" cy="36484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95535" y="5649550"/>
            <a:ext cx="8280922" cy="1"/>
          </a:xfrm>
          <a:prstGeom prst="line">
            <a:avLst/>
          </a:prstGeom>
          <a:ln>
            <a:solidFill>
              <a:srgbClr val="083F8A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image1.jpg" descr="C:\Users\EwaL\AppData\Local\Temp\Rar$DIa0.533\FE_POWER_poziom_pl-1_rgb.jpg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683568" y="5697647"/>
            <a:ext cx="7849283" cy="100904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45266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Tekst tytułowy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ln>
            <a:noFill/>
          </a:ln>
          <a:solidFill>
            <a:srgbClr val="083F8A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g.org.uk/main.htm" TargetMode="External"/><Relationship Id="rId2" Type="http://schemas.openxmlformats.org/officeDocument/2006/relationships/hyperlink" Target="http://www.lifelonglearning.dfee.gov.uk/conference/fron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ctrTitle"/>
          </p:nvPr>
        </p:nvSpPr>
        <p:spPr>
          <a:xfrm>
            <a:off x="671732" y="2124221"/>
            <a:ext cx="7772400" cy="2307102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12648">
              <a:defRPr sz="2412"/>
            </a:pPr>
            <a:r>
              <a:rPr lang="pl-PL" sz="3610" dirty="0" smtClean="0"/>
              <a:t>Moduł II</a:t>
            </a:r>
            <a:br>
              <a:rPr lang="pl-PL" sz="3610" dirty="0" smtClean="0"/>
            </a:br>
            <a:r>
              <a:rPr lang="pl-PL" sz="3610" dirty="0" smtClean="0"/>
              <a:t>Rozwój kompetencji kluczowych </a:t>
            </a:r>
            <a:br>
              <a:rPr lang="pl-PL" sz="3610" dirty="0" smtClean="0"/>
            </a:br>
            <a:r>
              <a:rPr lang="pl-PL" sz="3610" dirty="0" smtClean="0"/>
              <a:t>w procesie edukacji</a:t>
            </a:r>
            <a:endParaRPr lang="pl-PL" sz="361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457200" y="350204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04672">
              <a:defRPr sz="3168"/>
            </a:pPr>
            <a:r>
              <a:rPr lang="pl-PL" sz="3200" dirty="0" smtClean="0">
                <a:solidFill>
                  <a:srgbClr val="FFE900"/>
                </a:solidFill>
              </a:rPr>
              <a:t>Wiedza</a:t>
            </a:r>
            <a:r>
              <a:rPr lang="pl-PL" sz="3200" dirty="0" smtClean="0"/>
              <a:t>, umiejętności i postawy </a:t>
            </a:r>
            <a:r>
              <a:rPr lang="pl-PL" sz="3200" dirty="0" smtClean="0">
                <a:solidFill>
                  <a:srgbClr val="FF2600"/>
                </a:solidFill>
              </a:rPr>
              <a:t>powiązane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r>
              <a:rPr lang="pl-PL" sz="3200" dirty="0" smtClean="0"/>
              <a:t>z kompetencjami w zakresie matematyki</a:t>
            </a:r>
            <a:endParaRPr lang="pl-PL" sz="3200" dirty="0"/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457200" y="1795942"/>
            <a:ext cx="8229600" cy="38884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lnSpc>
                <a:spcPct val="80000"/>
              </a:lnSpc>
              <a:spcBef>
                <a:spcPts val="1900"/>
              </a:spcBef>
              <a:defRPr sz="2910"/>
            </a:pPr>
            <a:r>
              <a:rPr lang="pl-PL" sz="2810" dirty="0" smtClean="0"/>
              <a:t>solidna umiejętność liczenia; </a:t>
            </a:r>
          </a:p>
          <a:p>
            <a:pPr marL="332613" indent="-332613" defTabSz="886968">
              <a:lnSpc>
                <a:spcPct val="80000"/>
              </a:lnSpc>
              <a:spcBef>
                <a:spcPts val="1900"/>
              </a:spcBef>
              <a:defRPr sz="2910"/>
            </a:pPr>
            <a:r>
              <a:rPr lang="pl-PL" sz="2810" dirty="0" smtClean="0"/>
              <a:t>znajomość miar i struktur; </a:t>
            </a:r>
          </a:p>
          <a:p>
            <a:pPr marL="332613" indent="-332613" defTabSz="886968">
              <a:lnSpc>
                <a:spcPct val="80000"/>
              </a:lnSpc>
              <a:spcBef>
                <a:spcPts val="1900"/>
              </a:spcBef>
              <a:defRPr sz="2910"/>
            </a:pPr>
            <a:r>
              <a:rPr lang="pl-PL" sz="2810" dirty="0" smtClean="0"/>
              <a:t>znajomość podstawowych operacji i sposobów prezentacji matematycznej;</a:t>
            </a:r>
          </a:p>
          <a:p>
            <a:pPr marL="332613" indent="-332613" defTabSz="886968">
              <a:lnSpc>
                <a:spcPct val="80000"/>
              </a:lnSpc>
              <a:spcBef>
                <a:spcPts val="1900"/>
              </a:spcBef>
              <a:defRPr sz="2910"/>
            </a:pPr>
            <a:r>
              <a:rPr lang="pl-PL" sz="2810" dirty="0" smtClean="0"/>
              <a:t>rozumienie terminów i pojęć matematycznych;</a:t>
            </a:r>
          </a:p>
          <a:p>
            <a:pPr marL="332613" indent="-332613" defTabSz="886968">
              <a:lnSpc>
                <a:spcPct val="80000"/>
              </a:lnSpc>
              <a:spcBef>
                <a:spcPts val="1900"/>
              </a:spcBef>
              <a:defRPr sz="2910"/>
            </a:pPr>
            <a:r>
              <a:rPr lang="pl-PL" sz="2810" dirty="0" smtClean="0"/>
              <a:t>świadomość pytań, na które matematyka może dać odpowiedź.  </a:t>
            </a:r>
            <a:endParaRPr lang="pl-PL" sz="281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43132" y="365759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04672">
              <a:defRPr sz="3168"/>
            </a:pPr>
            <a:r>
              <a:rPr lang="pl-PL" sz="3200" dirty="0" smtClean="0"/>
              <a:t>Wiedza, </a:t>
            </a:r>
            <a:r>
              <a:rPr lang="pl-PL" sz="3200" dirty="0" smtClean="0">
                <a:solidFill>
                  <a:srgbClr val="FFE900"/>
                </a:solidFill>
              </a:rPr>
              <a:t>umiejętności</a:t>
            </a:r>
            <a:r>
              <a:rPr lang="pl-PL" sz="3200" dirty="0" smtClean="0"/>
              <a:t> i postawy </a:t>
            </a:r>
            <a:r>
              <a:rPr lang="pl-PL" sz="3200" dirty="0" smtClean="0">
                <a:solidFill>
                  <a:srgbClr val="FF2600"/>
                </a:solidFill>
              </a:rPr>
              <a:t>powiązane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r>
              <a:rPr lang="pl-PL" sz="3200" dirty="0" smtClean="0"/>
              <a:t>z kompetencjami w zakresie matematyki</a:t>
            </a:r>
            <a:endParaRPr lang="pl-PL" sz="3200" dirty="0"/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29065" y="1678151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4606" indent="-284606" defTabSz="758951">
              <a:lnSpc>
                <a:spcPct val="80000"/>
              </a:lnSpc>
              <a:spcBef>
                <a:spcPts val="1600"/>
              </a:spcBef>
              <a:defRPr sz="2490"/>
            </a:pPr>
            <a:r>
              <a:rPr lang="pl-PL" sz="2400" dirty="0" smtClean="0"/>
              <a:t>umiejętność stosowania podstawowych zasad i procesów matematycznych w codziennych sytuacjach prywatnych </a:t>
            </a:r>
            <a:br>
              <a:rPr lang="pl-PL" sz="2400" dirty="0" smtClean="0"/>
            </a:br>
            <a:r>
              <a:rPr lang="pl-PL" sz="2400" dirty="0" smtClean="0"/>
              <a:t>i zawodowych (np. umiejętności finansowe);</a:t>
            </a:r>
          </a:p>
          <a:p>
            <a:pPr marL="284606" indent="-284606" defTabSz="758951">
              <a:lnSpc>
                <a:spcPct val="80000"/>
              </a:lnSpc>
              <a:spcBef>
                <a:spcPts val="1600"/>
              </a:spcBef>
              <a:defRPr sz="2490"/>
            </a:pPr>
            <a:r>
              <a:rPr lang="pl-PL" sz="2400" dirty="0" smtClean="0"/>
              <a:t>umiejętność śledzenia i oceniania ciągów argumentów;</a:t>
            </a:r>
          </a:p>
          <a:p>
            <a:pPr marL="284606" indent="-284606" defTabSz="758951">
              <a:lnSpc>
                <a:spcPct val="80000"/>
              </a:lnSpc>
              <a:spcBef>
                <a:spcPts val="1600"/>
              </a:spcBef>
              <a:defRPr sz="2490"/>
            </a:pPr>
            <a:r>
              <a:rPr lang="pl-PL" sz="2400" dirty="0" smtClean="0"/>
              <a:t>umiejętność rozumowania w matematyczny sposób, rozumieć dowód matematyczny i komunikować się językiem matematycznym;</a:t>
            </a:r>
          </a:p>
          <a:p>
            <a:pPr marL="284606" indent="-284606" defTabSz="758951">
              <a:lnSpc>
                <a:spcPct val="80000"/>
              </a:lnSpc>
              <a:spcBef>
                <a:spcPts val="1600"/>
              </a:spcBef>
              <a:defRPr sz="2490"/>
            </a:pPr>
            <a:r>
              <a:rPr lang="pl-PL" sz="2400" dirty="0" smtClean="0"/>
              <a:t>umiejętność korzystania z odpowiednich pomocy, w tym danych i wykresów statystycznych.</a:t>
            </a:r>
            <a:endParaRPr lang="pl-PL" sz="2400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04672">
              <a:defRPr sz="3168"/>
            </a:pPr>
            <a:r>
              <a:rPr lang="pl-PL" dirty="0" smtClean="0"/>
              <a:t>Wiedza, umiejętności i </a:t>
            </a:r>
            <a:r>
              <a:rPr lang="pl-PL" dirty="0" smtClean="0">
                <a:solidFill>
                  <a:srgbClr val="FFE900"/>
                </a:solidFill>
              </a:rPr>
              <a:t>postawy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2600"/>
                </a:solidFill>
              </a:rPr>
              <a:t>powiązane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z kompetencjami w zakresie matematyki</a:t>
            </a:r>
            <a:endParaRPr lang="pl-PL" dirty="0"/>
          </a:p>
        </p:txBody>
      </p:sp>
      <p:sp>
        <p:nvSpPr>
          <p:cNvPr id="104" name="Shape 104"/>
          <p:cNvSpPr>
            <a:spLocks noGrp="1"/>
          </p:cNvSpPr>
          <p:nvPr>
            <p:ph type="body" sz="half" idx="1"/>
          </p:nvPr>
        </p:nvSpPr>
        <p:spPr>
          <a:xfrm>
            <a:off x="457200" y="2050444"/>
            <a:ext cx="8229600" cy="27669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80000"/>
              </a:lnSpc>
              <a:spcBef>
                <a:spcPts val="2000"/>
              </a:spcBef>
              <a:defRPr sz="3000"/>
            </a:lvl1pPr>
          </a:lstStyle>
          <a:p>
            <a:r>
              <a:rPr lang="pl-PL" sz="2800" dirty="0" smtClean="0"/>
              <a:t>postawa w matematyce opiera się na szacunku dla prawdy oraz chęci szukania przyczyn </a:t>
            </a:r>
            <a:br>
              <a:rPr lang="pl-PL" sz="2800" dirty="0" smtClean="0"/>
            </a:br>
            <a:r>
              <a:rPr lang="pl-PL" sz="2800" dirty="0" smtClean="0"/>
              <a:t>i oceniania ich zasadności. </a:t>
            </a:r>
            <a:endParaRPr lang="pl-PL" sz="2800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111760" y="149432"/>
            <a:ext cx="8229601" cy="540108"/>
          </a:xfrm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Krajowe strategie w krajach UE </a:t>
            </a:r>
            <a:r>
              <a:rPr sz="2000" b="0"/>
              <a:t>(źródło Eurydice)</a:t>
            </a:r>
          </a:p>
        </p:txBody>
      </p:sp>
      <p:pic>
        <p:nvPicPr>
          <p:cNvPr id="107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96224" y="822876"/>
            <a:ext cx="9230126" cy="4843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111760" y="149432"/>
            <a:ext cx="8229601" cy="540108"/>
          </a:xfrm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Dostępność reedukacji w krajach UE </a:t>
            </a:r>
            <a:r>
              <a:rPr sz="2000" b="0"/>
              <a:t>(źródło Eurydice)</a:t>
            </a:r>
          </a:p>
        </p:txBody>
      </p:sp>
      <p:pic>
        <p:nvPicPr>
          <p:cNvPr id="110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74092" y="710925"/>
            <a:ext cx="7501677" cy="49653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111760" y="149432"/>
            <a:ext cx="8229601" cy="54010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86384">
              <a:defRPr sz="2236"/>
            </a:pPr>
            <a:r>
              <a:rPr lang="pl-PL" sz="2800" dirty="0" smtClean="0"/>
              <a:t>Dostępność doradztwa/</a:t>
            </a:r>
            <a:r>
              <a:rPr lang="pl-PL" sz="2800" b="0" dirty="0" smtClean="0"/>
              <a:t>nauki ścisłe</a:t>
            </a:r>
            <a:r>
              <a:rPr lang="pl-PL" sz="2800" dirty="0" smtClean="0"/>
              <a:t> w krajach UE </a:t>
            </a:r>
            <a:r>
              <a:rPr lang="pl-PL" sz="1720" b="0" dirty="0" smtClean="0"/>
              <a:t>(źródło </a:t>
            </a:r>
            <a:r>
              <a:rPr lang="pl-PL" sz="1720" b="0" dirty="0" err="1" smtClean="0"/>
              <a:t>Eurydice</a:t>
            </a:r>
            <a:r>
              <a:rPr sz="1720" b="0" dirty="0" smtClean="0"/>
              <a:t>)</a:t>
            </a:r>
            <a:endParaRPr sz="1720" b="0" dirty="0"/>
          </a:p>
        </p:txBody>
      </p:sp>
      <p:pic>
        <p:nvPicPr>
          <p:cNvPr id="113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51909" y="701768"/>
            <a:ext cx="7280270" cy="4930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539552" y="452668"/>
            <a:ext cx="8147247" cy="672076"/>
          </a:xfrm>
          <a:prstGeom prst="rect">
            <a:avLst/>
          </a:prstGeom>
        </p:spPr>
        <p:txBody>
          <a:bodyPr/>
          <a:lstStyle/>
          <a:p>
            <a:r>
              <a:t>Materiały pomocnicze</a:t>
            </a:r>
          </a:p>
        </p:txBody>
      </p:sp>
      <p:sp>
        <p:nvSpPr>
          <p:cNvPr id="116" name="Shape 116"/>
          <p:cNvSpPr/>
          <p:nvPr/>
        </p:nvSpPr>
        <p:spPr>
          <a:xfrm>
            <a:off x="369668" y="1579045"/>
            <a:ext cx="8229600" cy="2372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pPr marL="565150" indent="-339089" defTabSz="813816">
              <a:spcBef>
                <a:spcPts val="1700"/>
              </a:spcBef>
              <a:buSzPct val="100000"/>
              <a:buFont typeface="Arial" pitchFamily="34" charset="0"/>
              <a:buChar char="•"/>
              <a:defRPr sz="2670">
                <a:solidFill>
                  <a:srgbClr val="083F8A"/>
                </a:solidFill>
              </a:defRPr>
            </a:pPr>
            <a:r>
              <a:rPr sz="2800" dirty="0"/>
              <a:t>http://eacea.ec.europa.eu/education/eurydice/ </a:t>
            </a:r>
            <a:endParaRPr lang="pl-PL" sz="2800" dirty="0" smtClean="0"/>
          </a:p>
          <a:p>
            <a:pPr marL="565150" indent="-339089" defTabSz="813816">
              <a:spcBef>
                <a:spcPts val="1700"/>
              </a:spcBef>
              <a:buSzPct val="100000"/>
              <a:buFont typeface="Arial" pitchFamily="34" charset="0"/>
              <a:buChar char="•"/>
              <a:defRPr sz="2670">
                <a:solidFill>
                  <a:srgbClr val="083F8A"/>
                </a:solidFill>
              </a:defRPr>
            </a:pPr>
            <a:r>
              <a:rPr sz="2800"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://</a:t>
            </a:r>
            <a:r>
              <a:rPr sz="2800"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www.lifelonglearning.dfee.gov.uk/conference/front.htm</a:t>
            </a:r>
            <a:endParaRPr lang="pl-PL" sz="2800" u="sng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</a:endParaRPr>
          </a:p>
          <a:p>
            <a:pPr marL="565150" indent="-339089" defTabSz="813816">
              <a:spcBef>
                <a:spcPts val="1700"/>
              </a:spcBef>
              <a:buSzPct val="100000"/>
              <a:buFont typeface="Arial" pitchFamily="34" charset="0"/>
              <a:buChar char="•"/>
              <a:defRPr sz="2670">
                <a:solidFill>
                  <a:srgbClr val="083F8A"/>
                </a:solidFill>
              </a:defRPr>
            </a:pPr>
            <a:r>
              <a:rPr sz="2800"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://www.ceg.org.uk/main.htm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457200" y="-272955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 smtClean="0"/>
              <a:t>Cele </a:t>
            </a:r>
            <a:r>
              <a:rPr lang="pl-PL" sz="24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457200" y="870046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definiuje pojęcie kompetencji oraz kompetencji kluczowych;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charakteryzuje kompetencje kluczowe zgodnie z Zaleceniem Parlamentu Europejskiego i Rady Europejskiej w sprawie kompetencji kluczowych </a:t>
            </a:r>
            <a:br>
              <a:rPr lang="pl-PL" sz="2000" dirty="0" smtClean="0"/>
            </a:br>
            <a:r>
              <a:rPr lang="pl-PL" sz="2000" dirty="0" smtClean="0"/>
              <a:t>w procesie uczenia się przez całe życie;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wykazuje znaczenie poszczególnych kompetencji kluczowych dla przygotowania dzieci do dorosłego życia i funkcjonowania na rynku pracy;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analizuje zapisy prawa oświatowego, które regulują kwestie związane </a:t>
            </a:r>
            <a:br>
              <a:rPr lang="pl-PL" sz="2000" dirty="0" smtClean="0"/>
            </a:br>
            <a:r>
              <a:rPr lang="pl-PL" sz="2000" dirty="0" smtClean="0"/>
              <a:t>z rozwijaniem kompetencji kluczowych uczniów;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odnajduje odniesienia do kompetencji kluczowych w podstawie programowej dla I etapu edukacyjnego;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podaje przykłady </a:t>
            </a:r>
            <a:r>
              <a:rPr lang="pl-PL" sz="2000" dirty="0" err="1" smtClean="0"/>
              <a:t>ponadedukacyjnego</a:t>
            </a:r>
            <a:r>
              <a:rPr lang="pl-PL" sz="2000" dirty="0" smtClean="0"/>
              <a:t> i interdyscyplinarnego charakteru kompetencji kluczowych;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opisuje rolę różnych osób w kształtowaniu kompetencji kluczowych uczniów i uczennic. 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220656"/>
            <a:ext cx="8229600" cy="8881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Struktura spotkania MODUŁ II</a:t>
            </a:r>
            <a:endParaRPr lang="pl-PL" dirty="0"/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57200" y="1108756"/>
            <a:ext cx="8229600" cy="43917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53745" indent="-253745" defTabSz="676655">
              <a:spcBef>
                <a:spcPts val="400"/>
              </a:spcBef>
              <a:defRPr sz="2072"/>
            </a:pPr>
            <a:endParaRPr dirty="0"/>
          </a:p>
          <a:p>
            <a:pPr marL="253745" indent="-253745" defTabSz="676655">
              <a:spcBef>
                <a:spcPts val="400"/>
              </a:spcBef>
              <a:defRPr sz="2072"/>
            </a:pPr>
            <a:r>
              <a:rPr lang="pl-PL" sz="3000" dirty="0" smtClean="0"/>
              <a:t>Analiza wiedzy, umiejętności i postaw przydatnych dziś oraz tych, które przechodzą do lamusa </a:t>
            </a:r>
          </a:p>
          <a:p>
            <a:pPr marL="253745" indent="-253745" defTabSz="676655">
              <a:spcBef>
                <a:spcPts val="400"/>
              </a:spcBef>
              <a:defRPr sz="2072"/>
            </a:pPr>
            <a:r>
              <a:rPr lang="pl-PL" sz="3000" dirty="0" smtClean="0"/>
              <a:t>Podstawowe informacje o kompetencjach kluczowych</a:t>
            </a:r>
          </a:p>
          <a:p>
            <a:pPr marL="253745" indent="-253745" defTabSz="676655">
              <a:spcBef>
                <a:spcPts val="400"/>
              </a:spcBef>
              <a:defRPr sz="2072"/>
            </a:pPr>
            <a:r>
              <a:rPr lang="pl-PL" sz="3000" dirty="0" smtClean="0"/>
              <a:t>8 kluczowych kompetencji - charakterystyka</a:t>
            </a:r>
          </a:p>
          <a:p>
            <a:pPr marL="253745" indent="-253745" defTabSz="676655">
              <a:spcBef>
                <a:spcPts val="400"/>
              </a:spcBef>
              <a:defRPr sz="2072"/>
            </a:pPr>
            <a:r>
              <a:rPr lang="pl-PL" sz="3000" dirty="0" smtClean="0"/>
              <a:t>Kompetencje kluczowe w podstawie programowej (analiza zapisów podstawy programowej dla I etapu edukacyjnego)</a:t>
            </a:r>
          </a:p>
          <a:p>
            <a:pPr marL="253745" indent="-253745" defTabSz="676655">
              <a:spcBef>
                <a:spcPts val="400"/>
              </a:spcBef>
              <a:defRPr sz="2072"/>
            </a:pPr>
            <a:r>
              <a:rPr lang="pl-PL" sz="3000" dirty="0" smtClean="0"/>
              <a:t>Analiza wpływu różnych podmiotów na kształtowanie kompetencji kluczowych u dzieci.</a:t>
            </a:r>
          </a:p>
          <a:p>
            <a:pPr marL="253745" indent="-253745" defTabSz="676655">
              <a:spcBef>
                <a:spcPts val="400"/>
              </a:spcBef>
              <a:defRPr sz="2072"/>
            </a:pPr>
            <a:r>
              <a:rPr lang="pl-PL" sz="3000" dirty="0" smtClean="0"/>
              <a:t>Podsumowanie spotkania (modułu II)</a:t>
            </a:r>
          </a:p>
          <a:p>
            <a:pPr marL="0" indent="0" defTabSz="676655">
              <a:spcBef>
                <a:spcPts val="400"/>
              </a:spcBef>
              <a:buSzTx/>
              <a:buNone/>
              <a:defRPr sz="2072"/>
            </a:pPr>
            <a:r>
              <a:rPr lang="pl-PL" sz="2600" dirty="0" smtClean="0"/>
              <a:t> </a:t>
            </a:r>
            <a:endParaRPr lang="pl-PL" sz="26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-202425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Zakładane efekty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940576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definiuje pojęcie kompetencji oraz kompetencji kluczowych;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charakteryzuje kompetencje kluczowe zgodnie z Zaleceniem Parlamentu Europejskiego i Rady Europejskiej w sprawie kompetencji kluczowych w procesie uczenia się przez całe życie;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wykazuje znaczenie poszczególnych kompetencji kluczowych dla przygotowania dzieci do dorosłego życia i funkcjonowania na rynku pracy;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analizuje zapisy prawa oświatowego, które regulują kwestie związane </a:t>
            </a:r>
            <a:br>
              <a:rPr lang="pl-PL" sz="2000" dirty="0" smtClean="0"/>
            </a:br>
            <a:r>
              <a:rPr lang="pl-PL" sz="2000" dirty="0" smtClean="0"/>
              <a:t>z rozwijaniem kompetencji kluczowych uczniów;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odnajduje odniesienia do kompetencji kluczowych w podstawie programowej dla I etapu edukacyjnego;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podaje przykłady </a:t>
            </a:r>
            <a:r>
              <a:rPr lang="pl-PL" sz="2000" dirty="0" err="1" smtClean="0"/>
              <a:t>ponadedukacyjnego</a:t>
            </a:r>
            <a:r>
              <a:rPr lang="pl-PL" sz="2000" dirty="0" smtClean="0"/>
              <a:t> i interdyscyplinarnego charakteru kompetencji kluczowych; </a:t>
            </a:r>
          </a:p>
          <a:p>
            <a:pPr marL="233172" indent="-233172" defTabSz="621791">
              <a:spcBef>
                <a:spcPts val="300"/>
              </a:spcBef>
              <a:defRPr sz="1632"/>
            </a:pPr>
            <a:r>
              <a:rPr lang="pl-PL" sz="2000" dirty="0" smtClean="0"/>
              <a:t>opisuje rolę różnych osób w kształtowaniu kompetencji kluczowych uczniów i uczennic.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-325255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Umiejętności kluczowe</a:t>
            </a:r>
            <a:endParaRPr lang="pl-PL" dirty="0"/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872197"/>
            <a:ext cx="8229600" cy="45860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Co to są kompetencje? Kompetencje jako wiedza, umiejętności i postawy; 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Kompetencje kluczowe w Zaleceniu Parlamentu Europejskiego i Rady Europejskiej; (2006 vs 2018)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Społeczne i cywilizacyjne przyczyny ustanowienia kompetencji kluczowych istotnych w procesie uczenia się przez całe życie; 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Kompetencje kluczowe a rozwój intelektualny </a:t>
            </a:r>
            <a:br>
              <a:rPr lang="pl-PL" sz="2400" dirty="0" smtClean="0"/>
            </a:br>
            <a:r>
              <a:rPr lang="pl-PL" sz="2400" dirty="0" smtClean="0"/>
              <a:t>i psychomotoryczny dziecka w młodszym wieku szkolnym; </a:t>
            </a:r>
          </a:p>
          <a:p>
            <a:pPr marL="308609" indent="-308609" defTabSz="822959">
              <a:spcBef>
                <a:spcPts val="500"/>
              </a:spcBef>
              <a:defRPr sz="2159"/>
            </a:pPr>
            <a:r>
              <a:rPr lang="pl-PL" sz="2400" dirty="0" smtClean="0"/>
              <a:t>Wpływ kompetencji kluczowych na sprawne funkcjonowanie dzieci w dorosłym życiu i na rynku pracy.</a:t>
            </a:r>
            <a:endParaRPr lang="pl-PL" sz="2400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82860" y="-216072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Kompetencje kluczowe (stare)</a:t>
            </a:r>
            <a:endParaRPr lang="pl-PL" dirty="0"/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40658" y="1111348"/>
            <a:ext cx="8280921" cy="47548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Porozumiewanie się w języku ojczystym;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Porozumiewanie się w językach obcych;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Kompetencje matematyczne i podstawowe kompetencje naukowo-techniczne;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Kompetencje informatyczne;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Umiejętność uczenia się;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Kompetencje społeczne i obywatelskie;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Inicjatywność i przedsiębiorczość;</a:t>
            </a:r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  <a:defRPr sz="2400"/>
            </a:pPr>
            <a:r>
              <a:rPr lang="pl-PL" dirty="0" smtClean="0"/>
              <a:t>Świadomość i ekspresja kulturalna.</a:t>
            </a:r>
            <a:endParaRPr lang="pl-PL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57200" y="-188776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Kompetencje kluczowe</a:t>
            </a:r>
            <a:r>
              <a:rPr lang="pl-PL" sz="2000" b="0" dirty="0" smtClean="0"/>
              <a:t> (Komisja Europejska 2018)</a:t>
            </a:r>
            <a:endParaRPr lang="pl-PL" sz="2000" b="0" dirty="0"/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457200" y="1133710"/>
            <a:ext cx="8280921" cy="38884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w zakresie czytania i pisania; 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językowe;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matematyczne oraz kompetencje w zakresie nauk przyrodniczych, technologii i inżynierii;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cyfrowe;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osobiste, społeczne i w zakresie uczenia się;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obywatelskie;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w zakresie przedsiębiorczości;</a:t>
            </a:r>
          </a:p>
          <a:p>
            <a:pPr marL="457200" indent="-457200" defTabSz="868680">
              <a:spcBef>
                <a:spcPts val="500"/>
              </a:spcBef>
              <a:buFont typeface="+mj-lt"/>
              <a:buAutoNum type="arabicPeriod"/>
              <a:defRPr sz="2280"/>
            </a:pPr>
            <a:r>
              <a:rPr lang="pl-PL" sz="2400" dirty="0" smtClean="0"/>
              <a:t>Kompetencje w zakresie świadomości i ekspresji kulturalnej.</a:t>
            </a:r>
            <a:endParaRPr lang="pl-PL" sz="24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358726" y="-267286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Kompetencje kluczowe vs edukacje</a:t>
            </a:r>
            <a:endParaRPr lang="pl-PL" dirty="0"/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31539" y="1058595"/>
            <a:ext cx="8280921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polonistyczna;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matematyczna;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społeczna;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przyrodnicza;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plastyczna;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techniczna;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informatyczna;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muzyczna;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Wychowanie fizyczne;</a:t>
            </a:r>
          </a:p>
          <a:p>
            <a:pPr marL="457200" indent="-457200" defTabSz="822959">
              <a:spcBef>
                <a:spcPts val="500"/>
              </a:spcBef>
              <a:buFont typeface="+mj-lt"/>
              <a:buAutoNum type="arabicPeriod"/>
              <a:defRPr sz="2159"/>
            </a:pPr>
            <a:r>
              <a:rPr lang="pl-PL" sz="2400" dirty="0" smtClean="0"/>
              <a:t>Edukacja językowa.</a:t>
            </a:r>
            <a:endParaRPr lang="pl-PL" sz="240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1"/>
          </a:xfrm>
          <a:prstGeom prst="rect">
            <a:avLst/>
          </a:prstGeom>
        </p:spPr>
        <p:txBody>
          <a:bodyPr/>
          <a:lstStyle>
            <a:lvl1pPr defTabSz="640079">
              <a:defRPr sz="2520"/>
            </a:lvl1pPr>
          </a:lstStyle>
          <a:p>
            <a:r>
              <a:rPr lang="pl-PL" dirty="0" smtClean="0"/>
              <a:t>Kompetencje matematyczne oraz kompetencje w zakresie nauk przyrodniczych, technologii i inżynierii</a:t>
            </a:r>
            <a:endParaRPr lang="pl-PL" dirty="0"/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3888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02310" indent="-202310" defTabSz="539495">
              <a:spcBef>
                <a:spcPts val="300"/>
              </a:spcBef>
              <a:defRPr sz="1769" b="1"/>
            </a:pPr>
            <a:r>
              <a:rPr lang="pl-PL" sz="2000" dirty="0" smtClean="0"/>
              <a:t>Kompetencje matematyczne to umiejętność rozwijania i wykorzystywania myślenia matematycznego w celu rozwiązywania problemów wynikających z codziennych sytuacji. Kompetencje matematyczne obejmują – w różnym stopniu – zdolność i chęć wykorzystywania matematycznych sposobów myślenia (myślenie logiczne i przestrzenne) oraz prezentacji (wzory, modele, konstrukty, wykresy, tabele).</a:t>
            </a:r>
          </a:p>
          <a:p>
            <a:pPr marL="202310" indent="-202310" defTabSz="539495">
              <a:spcBef>
                <a:spcPts val="300"/>
              </a:spcBef>
              <a:defRPr sz="1769" b="1"/>
            </a:pPr>
            <a:r>
              <a:rPr lang="pl-PL" sz="2000" dirty="0" smtClean="0"/>
              <a:t>Kompetencje naukowe odnoszą się do zdolności i chęci wykorzystywania istniejącego zasobu wiedzy i metodologii do wyjaśniania świata przyrody, w celu formułowania pytań i wyciągania wniosków opartych na dowodach. Kompetencje techniczne i inżynierskie to stosowanie tej wiedzy i metod </a:t>
            </a:r>
            <a:br>
              <a:rPr lang="pl-PL" sz="2000" dirty="0" smtClean="0"/>
            </a:br>
            <a:r>
              <a:rPr lang="pl-PL" sz="2000" dirty="0" smtClean="0"/>
              <a:t>w odpowiedzi na postrzegane ludzkie potrzeby lub pragnienia. Kompetencje w zakresie nauki, technologii i inżynierii obejmują rozumienie zmian powodowanych przez działalność ludzką oraz odpowiedzialność poszczególnych obywateli. </a:t>
            </a:r>
            <a:endParaRPr lang="pl-PL" sz="20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561</Words>
  <Application>Microsoft Office PowerPoint</Application>
  <PresentationFormat>Pokaz na ekranie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Moduł II Rozwój kompetencji kluczowych  w procesie edukacji</vt:lpstr>
      <vt:lpstr>Cele (Uczestnik szkolenia):</vt:lpstr>
      <vt:lpstr>Struktura spotkania MODUŁ II</vt:lpstr>
      <vt:lpstr>Zakładane efekty (Uczestnik szkolenia):</vt:lpstr>
      <vt:lpstr>Umiejętności kluczowe</vt:lpstr>
      <vt:lpstr>Kompetencje kluczowe (stare)</vt:lpstr>
      <vt:lpstr>Kompetencje kluczowe (Komisja Europejska 2018)</vt:lpstr>
      <vt:lpstr>Kompetencje kluczowe vs edukacje</vt:lpstr>
      <vt:lpstr>Kompetencje matematyczne oraz kompetencje w zakresie nauk przyrodniczych, technologii i inżynierii</vt:lpstr>
      <vt:lpstr>Wiedza, umiejętności i postawy powiązane  z kompetencjami w zakresie matematyki</vt:lpstr>
      <vt:lpstr>Wiedza, umiejętności i postawy powiązane  z kompetencjami w zakresie matematyki</vt:lpstr>
      <vt:lpstr>Wiedza, umiejętności i postawy powiązane  z kompetencjami w zakresie matematyki</vt:lpstr>
      <vt:lpstr>Krajowe strategie w krajach UE (źródło Eurydice)</vt:lpstr>
      <vt:lpstr>Dostępność reedukacji w krajach UE (źródło Eurydice)</vt:lpstr>
      <vt:lpstr>Dostępność doradztwa/nauki ścisłe w krajach UE (źródło Eurydice)</vt:lpstr>
      <vt:lpstr>Materiały pomocnicze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Modułu II Rozwój kompetencji kluczowych w procesie edukacji</dc:title>
  <dc:creator>Rafał</dc:creator>
  <cp:lastModifiedBy>MGasik</cp:lastModifiedBy>
  <cp:revision>8</cp:revision>
  <dcterms:modified xsi:type="dcterms:W3CDTF">2019-03-14T13:54:34Z</dcterms:modified>
</cp:coreProperties>
</file>